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sldIdLst>
    <p:sldId id="256" r:id="rId4"/>
    <p:sldId id="257" r:id="rId5"/>
    <p:sldId id="258" r:id="rId6"/>
    <p:sldId id="259" r:id="rId8"/>
    <p:sldId id="260" r:id="rId9"/>
    <p:sldId id="261" r:id="rId10"/>
    <p:sldId id="263" r:id="rId11"/>
    <p:sldId id="265" r:id="rId12"/>
    <p:sldId id="329" r:id="rId13"/>
    <p:sldId id="267" r:id="rId14"/>
    <p:sldId id="393" r:id="rId15"/>
    <p:sldId id="374" r:id="rId16"/>
    <p:sldId id="376" r:id="rId17"/>
    <p:sldId id="268" r:id="rId18"/>
    <p:sldId id="378" r:id="rId19"/>
    <p:sldId id="377" r:id="rId20"/>
    <p:sldId id="271" r:id="rId21"/>
    <p:sldId id="272" r:id="rId22"/>
    <p:sldId id="278" r:id="rId23"/>
    <p:sldId id="280" r:id="rId24"/>
    <p:sldId id="281" r:id="rId25"/>
    <p:sldId id="283" r:id="rId26"/>
    <p:sldId id="284" r:id="rId27"/>
  </p:sld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PlaceHolder 1"/>
          <p:cNvSpPr>
            <a:spLocks noGrp="1"/>
          </p:cNvSpPr>
          <p:nvPr>
            <p:ph type="sldImg"/>
          </p:nvPr>
        </p:nvSpPr>
        <p:spPr>
          <a:xfrm>
            <a:off x="216000" y="812520"/>
            <a:ext cx="7127280" cy="4008960"/>
          </a:xfrm>
          <a:prstGeom prst="rect">
            <a:avLst/>
          </a:prstGeom>
          <a:noFill/>
          <a:ln w="0">
            <a:noFill/>
          </a:ln>
        </p:spPr>
        <p:txBody>
          <a:bodyPr lIns="0" tIns="0" rIns="0" bIns="0" anchor="ctr">
            <a:noAutofit/>
          </a:bodyPr>
          <a:p>
            <a:r>
              <a:rPr lang="en-US" sz="1800" b="0" strike="noStrike" spc="-1">
                <a:solidFill>
                  <a:srgbClr val="000000"/>
                </a:solidFill>
                <a:latin typeface="Calibri" panose="020F0502020204030204"/>
              </a:rPr>
              <a:t>Click to move the slide</a:t>
            </a:r>
            <a:endParaRPr lang="en-US" sz="1800" b="0" strike="noStrike" spc="-1">
              <a:solidFill>
                <a:srgbClr val="000000"/>
              </a:solidFill>
              <a:latin typeface="Calibri" panose="020F0502020204030204"/>
            </a:endParaRPr>
          </a:p>
        </p:txBody>
      </p:sp>
      <p:sp>
        <p:nvSpPr>
          <p:cNvPr id="8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p>
            <a:r>
              <a:rPr lang="en-US" sz="2000" b="0" strike="noStrike" spc="-1">
                <a:latin typeface="Arial" panose="020B0604020202020204"/>
              </a:rPr>
              <a:t>Click to edit the notes format</a:t>
            </a:r>
            <a:endParaRPr lang="en-US" sz="2000" b="0" strike="noStrike" spc="-1">
              <a:latin typeface="Arial" panose="020B0604020202020204"/>
            </a:endParaRPr>
          </a:p>
        </p:txBody>
      </p:sp>
      <p:sp>
        <p:nvSpPr>
          <p:cNvPr id="82" name="PlaceHolder 3"/>
          <p:cNvSpPr>
            <a:spLocks noGrp="1"/>
          </p:cNvSpPr>
          <p:nvPr>
            <p:ph type="hdr"/>
          </p:nvPr>
        </p:nvSpPr>
        <p:spPr>
          <a:xfrm>
            <a:off x="0" y="0"/>
            <a:ext cx="3280680" cy="534240"/>
          </a:xfrm>
          <a:prstGeom prst="rect">
            <a:avLst/>
          </a:prstGeom>
          <a:noFill/>
          <a:ln w="0">
            <a:noFill/>
          </a:ln>
        </p:spPr>
        <p:txBody>
          <a:bodyPr lIns="0" tIns="0" rIns="0" bIns="0" anchor="t">
            <a:noAutofit/>
          </a:bodyPr>
          <a:p>
            <a:r>
              <a:rPr lang="en-US" sz="1400" b="0" strike="noStrike" spc="-1">
                <a:latin typeface="Times New Roman" panose="02020603050405020304"/>
              </a:rPr>
              <a:t>&lt;header&gt;</a:t>
            </a:r>
            <a:endParaRPr lang="en-US" sz="1400" b="0" strike="noStrike" spc="-1">
              <a:latin typeface="Times New Roman" panose="02020603050405020304"/>
            </a:endParaRPr>
          </a:p>
        </p:txBody>
      </p:sp>
      <p:sp>
        <p:nvSpPr>
          <p:cNvPr id="83" name="PlaceHolder 4"/>
          <p:cNvSpPr>
            <a:spLocks noGrp="1"/>
          </p:cNvSpPr>
          <p:nvPr>
            <p:ph type="dt" idx="3"/>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panose="02020603050405020304"/>
              </a:defRPr>
            </a:lvl1pPr>
          </a:lstStyle>
          <a:p>
            <a:pPr algn="r">
              <a:buNone/>
            </a:pPr>
            <a:r>
              <a:rPr lang="en-US" sz="1400" b="0" strike="noStrike" spc="-1">
                <a:latin typeface="Times New Roman" panose="02020603050405020304"/>
              </a:rPr>
              <a:t>&lt;date/time&gt;</a:t>
            </a:r>
            <a:endParaRPr lang="en-US" sz="1400" b="0" strike="noStrike" spc="-1">
              <a:latin typeface="Times New Roman" panose="02020603050405020304"/>
            </a:endParaRPr>
          </a:p>
        </p:txBody>
      </p:sp>
      <p:sp>
        <p:nvSpPr>
          <p:cNvPr id="84" name="PlaceHolder 5"/>
          <p:cNvSpPr>
            <a:spLocks noGrp="1"/>
          </p:cNvSpPr>
          <p:nvPr>
            <p:ph type="ftr" idx="4"/>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panose="02020603050405020304"/>
              </a:defRPr>
            </a:lvl1pPr>
          </a:lstStyle>
          <a:p>
            <a:r>
              <a:rPr lang="en-US" sz="1400" b="0" strike="noStrike" spc="-1">
                <a:latin typeface="Times New Roman" panose="02020603050405020304"/>
              </a:rPr>
              <a:t>&lt;footer&gt;</a:t>
            </a:r>
            <a:endParaRPr lang="en-US" sz="1400" b="0" strike="noStrike" spc="-1">
              <a:latin typeface="Times New Roman" panose="02020603050405020304"/>
            </a:endParaRPr>
          </a:p>
        </p:txBody>
      </p:sp>
      <p:sp>
        <p:nvSpPr>
          <p:cNvPr id="85" name="PlaceHolder 6"/>
          <p:cNvSpPr>
            <a:spLocks noGrp="1"/>
          </p:cNvSpPr>
          <p:nvPr>
            <p:ph type="sldNum" idx="5"/>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panose="02020603050405020304"/>
              </a:defRPr>
            </a:lvl1pPr>
          </a:lstStyle>
          <a:p>
            <a:pPr algn="r">
              <a:buNone/>
            </a:pPr>
            <a:fld id="{A434F3F7-5784-49BB-95B7-BA05CBF24472}"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1143000" y="685800"/>
            <a:ext cx="4571640" cy="3428640"/>
          </a:xfrm>
          <a:prstGeom prst="rect">
            <a:avLst/>
          </a:prstGeom>
          <a:ln w="0">
            <a:noFill/>
          </a:ln>
        </p:spPr>
      </p:sp>
      <p:sp>
        <p:nvSpPr>
          <p:cNvPr id="283" name="PlaceHolder 2"/>
          <p:cNvSpPr>
            <a:spLocks noGrp="1"/>
          </p:cNvSpPr>
          <p:nvPr>
            <p:ph type="body"/>
          </p:nvPr>
        </p:nvSpPr>
        <p:spPr>
          <a:xfrm>
            <a:off x="914400" y="4343400"/>
            <a:ext cx="5028840" cy="4114440"/>
          </a:xfrm>
          <a:prstGeom prst="rect">
            <a:avLst/>
          </a:prstGeom>
          <a:noFill/>
          <a:ln w="0">
            <a:noFill/>
          </a:ln>
        </p:spPr>
        <p:txBody>
          <a:bodyPr lIns="90000" tIns="45000" rIns="90000" bIns="45000" anchor="t">
            <a:noAutofit/>
          </a:bodyPr>
          <a:p>
            <a:pPr marL="215900" indent="-215900">
              <a:lnSpc>
                <a:spcPct val="100000"/>
              </a:lnSpc>
              <a:buNone/>
            </a:pPr>
            <a:r>
              <a:rPr lang="en-US" sz="2000" b="0" strike="noStrike" spc="-1">
                <a:latin typeface="Arial" panose="020B0604020202020204"/>
              </a:rPr>
              <a:t>PPE - Plane based Pose Estimation Algorithm - 2 ways to solve it -- 1.Homography decomposition 2.PnP Problem</a:t>
            </a:r>
            <a:endParaRPr lang="en-US" sz="2000" b="0" strike="noStrike" spc="-1">
              <a:latin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1143000" y="685800"/>
            <a:ext cx="4571640" cy="3428640"/>
          </a:xfrm>
          <a:prstGeom prst="rect">
            <a:avLst/>
          </a:prstGeom>
          <a:ln w="0">
            <a:noFill/>
          </a:ln>
        </p:spPr>
      </p:sp>
      <p:sp>
        <p:nvSpPr>
          <p:cNvPr id="285" name="PlaceHolder 2"/>
          <p:cNvSpPr>
            <a:spLocks noGrp="1"/>
          </p:cNvSpPr>
          <p:nvPr>
            <p:ph type="body"/>
          </p:nvPr>
        </p:nvSpPr>
        <p:spPr>
          <a:xfrm>
            <a:off x="914400" y="4343400"/>
            <a:ext cx="5028840" cy="4114440"/>
          </a:xfrm>
          <a:prstGeom prst="rect">
            <a:avLst/>
          </a:prstGeom>
          <a:noFill/>
          <a:ln w="0">
            <a:noFill/>
          </a:ln>
        </p:spPr>
        <p:txBody>
          <a:bodyPr lIns="90000" tIns="45000" rIns="90000" bIns="45000" anchor="t">
            <a:noAutofit/>
          </a:bodyPr>
          <a:p>
            <a:pPr marL="215900" indent="-215900">
              <a:lnSpc>
                <a:spcPct val="100000"/>
              </a:lnSpc>
              <a:buNone/>
            </a:pPr>
            <a:r>
              <a:rPr lang="en-US" sz="2000" b="0" strike="noStrike" spc="-1">
                <a:latin typeface="Arial" panose="020B0604020202020204"/>
              </a:rPr>
              <a:t>PPE - Plane based Pose Estimation Algorithm - 2 ways to solve it -- 1.Homography decomposition 2.PnP Problem</a:t>
            </a:r>
            <a:endParaRPr lang="en-US" sz="2000" b="0" strike="noStrike" spc="-1">
              <a:latin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3D21EF49-EBC5-45BB-B06A-9B6B49ADF8B9}"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26" name="PlaceHolder 2"/>
          <p:cNvSpPr>
            <a:spLocks noGrp="1"/>
          </p:cNvSpPr>
          <p:nvPr>
            <p:ph/>
          </p:nvPr>
        </p:nvSpPr>
        <p:spPr>
          <a:xfrm>
            <a:off x="1143000" y="360216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27" name="PlaceHolder 3"/>
          <p:cNvSpPr>
            <a:spLocks noGrp="1"/>
          </p:cNvSpPr>
          <p:nvPr>
            <p:ph/>
          </p:nvPr>
        </p:nvSpPr>
        <p:spPr>
          <a:xfrm>
            <a:off x="1143000" y="446688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sldNum" idx="1"/>
          </p:nvPr>
        </p:nvSpPr>
        <p:spPr/>
        <p:txBody>
          <a:bodyPr/>
          <a:p>
            <a:fld id="{9099526A-639E-4DCE-9766-8F8C8C5D5D5B}" type="slidenum">
              <a:rPr/>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29"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0"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1" name="PlaceHolder 4"/>
          <p:cNvSpPr>
            <a:spLocks noGrp="1"/>
          </p:cNvSpPr>
          <p:nvPr>
            <p:ph/>
          </p:nvPr>
        </p:nvSpPr>
        <p:spPr>
          <a:xfrm>
            <a:off x="114300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2" name="PlaceHolder 5"/>
          <p:cNvSpPr>
            <a:spLocks noGrp="1"/>
          </p:cNvSpPr>
          <p:nvPr>
            <p:ph/>
          </p:nvPr>
        </p:nvSpPr>
        <p:spPr>
          <a:xfrm>
            <a:off x="465696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 name="PlaceHolder 6"/>
          <p:cNvSpPr>
            <a:spLocks noGrp="1"/>
          </p:cNvSpPr>
          <p:nvPr>
            <p:ph type="sldNum" idx="1"/>
          </p:nvPr>
        </p:nvSpPr>
        <p:spPr/>
        <p:txBody>
          <a:bodyPr/>
          <a:p>
            <a:fld id="{0E0C7F64-7227-461C-ACBC-548BD5847D25}" type="slidenum">
              <a:rPr/>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34" name="PlaceHolder 2"/>
          <p:cNvSpPr>
            <a:spLocks noGrp="1"/>
          </p:cNvSpPr>
          <p:nvPr>
            <p:ph/>
          </p:nvPr>
        </p:nvSpPr>
        <p:spPr>
          <a:xfrm>
            <a:off x="114300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5" name="PlaceHolder 3"/>
          <p:cNvSpPr>
            <a:spLocks noGrp="1"/>
          </p:cNvSpPr>
          <p:nvPr>
            <p:ph/>
          </p:nvPr>
        </p:nvSpPr>
        <p:spPr>
          <a:xfrm>
            <a:off x="346176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6" name="PlaceHolder 4"/>
          <p:cNvSpPr>
            <a:spLocks noGrp="1"/>
          </p:cNvSpPr>
          <p:nvPr>
            <p:ph/>
          </p:nvPr>
        </p:nvSpPr>
        <p:spPr>
          <a:xfrm>
            <a:off x="578016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7" name="PlaceHolder 5"/>
          <p:cNvSpPr>
            <a:spLocks noGrp="1"/>
          </p:cNvSpPr>
          <p:nvPr>
            <p:ph/>
          </p:nvPr>
        </p:nvSpPr>
        <p:spPr>
          <a:xfrm>
            <a:off x="114300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8" name="PlaceHolder 6"/>
          <p:cNvSpPr>
            <a:spLocks noGrp="1"/>
          </p:cNvSpPr>
          <p:nvPr>
            <p:ph/>
          </p:nvPr>
        </p:nvSpPr>
        <p:spPr>
          <a:xfrm>
            <a:off x="346176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39" name="PlaceHolder 7"/>
          <p:cNvSpPr>
            <a:spLocks noGrp="1"/>
          </p:cNvSpPr>
          <p:nvPr>
            <p:ph/>
          </p:nvPr>
        </p:nvSpPr>
        <p:spPr>
          <a:xfrm>
            <a:off x="578016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9" name="PlaceHolder 8"/>
          <p:cNvSpPr>
            <a:spLocks noGrp="1"/>
          </p:cNvSpPr>
          <p:nvPr>
            <p:ph type="sldNum" idx="1"/>
          </p:nvPr>
        </p:nvSpPr>
        <p:spPr/>
        <p:txBody>
          <a:bodyPr/>
          <a:p>
            <a:fld id="{AA0F3351-4007-41C4-88DF-21C52DA85212}" type="slidenum">
              <a:rPr/>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8E56D881-5FDB-479D-8419-36D21B4CD6D2}" type="slidenum">
              <a:rPr/>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45" name="PlaceHolder 2"/>
          <p:cNvSpPr>
            <a:spLocks noGrp="1"/>
          </p:cNvSpPr>
          <p:nvPr>
            <p:ph type="subTitle"/>
          </p:nvPr>
        </p:nvSpPr>
        <p:spPr>
          <a:xfrm>
            <a:off x="1143000" y="3602160"/>
            <a:ext cx="6857640" cy="1655280"/>
          </a:xfrm>
          <a:prstGeom prst="rect">
            <a:avLst/>
          </a:prstGeom>
          <a:noFill/>
          <a:ln w="0">
            <a:noFill/>
          </a:ln>
        </p:spPr>
        <p:txBody>
          <a:bodyPr lIns="0" tIns="0" rIns="0" bIns="0" anchor="ctr">
            <a:noAutofit/>
          </a:bodyPr>
          <a:p>
            <a:pPr algn="ctr">
              <a:buNone/>
            </a:pPr>
            <a:endParaRPr lang="en-US" sz="3200" b="0" strike="noStrike" spc="-1">
              <a:latin typeface="Arial" panose="020B0604020202020204"/>
            </a:endParaRPr>
          </a:p>
        </p:txBody>
      </p:sp>
      <p:sp>
        <p:nvSpPr>
          <p:cNvPr id="4" name="PlaceHolder 3"/>
          <p:cNvSpPr>
            <a:spLocks noGrp="1"/>
          </p:cNvSpPr>
          <p:nvPr>
            <p:ph type="sldNum" idx="2"/>
          </p:nvPr>
        </p:nvSpPr>
        <p:spPr/>
        <p:txBody>
          <a:bodyPr/>
          <a:p>
            <a:fld id="{E31BB26A-16BE-4050-A886-65FB26941981}" type="slidenum">
              <a:rPr/>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47" name="PlaceHolder 2"/>
          <p:cNvSpPr>
            <a:spLocks noGrp="1"/>
          </p:cNvSpPr>
          <p:nvPr>
            <p:ph/>
          </p:nvPr>
        </p:nvSpPr>
        <p:spPr>
          <a:xfrm>
            <a:off x="1143000" y="3602160"/>
            <a:ext cx="685764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4" name="PlaceHolder 3"/>
          <p:cNvSpPr>
            <a:spLocks noGrp="1"/>
          </p:cNvSpPr>
          <p:nvPr>
            <p:ph type="sldNum" idx="2"/>
          </p:nvPr>
        </p:nvSpPr>
        <p:spPr/>
        <p:txBody>
          <a:bodyPr/>
          <a:p>
            <a:fld id="{7E8CA32B-4EB5-4C6B-A135-903A85FA8540}" type="slidenum">
              <a:rPr/>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49" name="PlaceHolder 2"/>
          <p:cNvSpPr>
            <a:spLocks noGrp="1"/>
          </p:cNvSpPr>
          <p:nvPr>
            <p:ph/>
          </p:nvPr>
        </p:nvSpPr>
        <p:spPr>
          <a:xfrm>
            <a:off x="114300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0" name="PlaceHolder 3"/>
          <p:cNvSpPr>
            <a:spLocks noGrp="1"/>
          </p:cNvSpPr>
          <p:nvPr>
            <p:ph/>
          </p:nvPr>
        </p:nvSpPr>
        <p:spPr>
          <a:xfrm>
            <a:off x="465696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sldNum" idx="2"/>
          </p:nvPr>
        </p:nvSpPr>
        <p:spPr/>
        <p:txBody>
          <a:bodyPr/>
          <a:p>
            <a:fld id="{DD07A577-582F-40B5-A406-8DBFEEC16008}" type="slidenum">
              <a:rPr/>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3" name="PlaceHolder 2"/>
          <p:cNvSpPr>
            <a:spLocks noGrp="1"/>
          </p:cNvSpPr>
          <p:nvPr>
            <p:ph type="sldNum" idx="2"/>
          </p:nvPr>
        </p:nvSpPr>
        <p:spPr/>
        <p:txBody>
          <a:bodyPr/>
          <a:p>
            <a:fld id="{1E802714-C4F0-41AE-B8B5-F1AEAF4E0B95}" type="slidenum">
              <a:rPr/>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85800" y="1122480"/>
            <a:ext cx="7772040" cy="11066760"/>
          </a:xfrm>
          <a:prstGeom prst="rect">
            <a:avLst/>
          </a:prstGeom>
          <a:noFill/>
          <a:ln w="0">
            <a:noFill/>
          </a:ln>
        </p:spPr>
        <p:txBody>
          <a:bodyPr lIns="0" tIns="0" rIns="0" bIns="0" anchor="ctr">
            <a:noAutofit/>
          </a:bodyPr>
          <a:p>
            <a:pPr algn="ctr">
              <a:buNone/>
            </a:pPr>
            <a:endParaRPr lang="en-US" sz="3200" b="0" strike="noStrike" spc="-1">
              <a:latin typeface="Arial" panose="020B0604020202020204"/>
            </a:endParaRPr>
          </a:p>
        </p:txBody>
      </p:sp>
      <p:sp>
        <p:nvSpPr>
          <p:cNvPr id="3" name="PlaceHolder 2"/>
          <p:cNvSpPr>
            <a:spLocks noGrp="1"/>
          </p:cNvSpPr>
          <p:nvPr>
            <p:ph type="sldNum" idx="2"/>
          </p:nvPr>
        </p:nvSpPr>
        <p:spPr/>
        <p:txBody>
          <a:bodyPr/>
          <a:p>
            <a:fld id="{CACFE2BD-CBC9-4FCC-B20E-61EEB3494613}" type="slidenum">
              <a:rPr/>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54"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5" name="PlaceHolder 3"/>
          <p:cNvSpPr>
            <a:spLocks noGrp="1"/>
          </p:cNvSpPr>
          <p:nvPr>
            <p:ph/>
          </p:nvPr>
        </p:nvSpPr>
        <p:spPr>
          <a:xfrm>
            <a:off x="465696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6" name="PlaceHolder 4"/>
          <p:cNvSpPr>
            <a:spLocks noGrp="1"/>
          </p:cNvSpPr>
          <p:nvPr>
            <p:ph/>
          </p:nvPr>
        </p:nvSpPr>
        <p:spPr>
          <a:xfrm>
            <a:off x="114300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2"/>
          </p:nvPr>
        </p:nvSpPr>
        <p:spPr/>
        <p:txBody>
          <a:bodyPr/>
          <a:p>
            <a:fld id="{45B72442-9DDE-49E7-817F-7EE89E0614BF}"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5" name="PlaceHolder 2"/>
          <p:cNvSpPr>
            <a:spLocks noGrp="1"/>
          </p:cNvSpPr>
          <p:nvPr>
            <p:ph type="subTitle"/>
          </p:nvPr>
        </p:nvSpPr>
        <p:spPr>
          <a:xfrm>
            <a:off x="1143000" y="3602160"/>
            <a:ext cx="6857640" cy="1655280"/>
          </a:xfrm>
          <a:prstGeom prst="rect">
            <a:avLst/>
          </a:prstGeom>
          <a:noFill/>
          <a:ln w="0">
            <a:noFill/>
          </a:ln>
        </p:spPr>
        <p:txBody>
          <a:bodyPr lIns="0" tIns="0" rIns="0" bIns="0" anchor="ctr">
            <a:noAutofit/>
          </a:bodyPr>
          <a:p>
            <a:pPr algn="ctr">
              <a:buNone/>
            </a:pPr>
            <a:endParaRPr lang="en-US" sz="3200" b="0" strike="noStrike" spc="-1">
              <a:latin typeface="Arial" panose="020B0604020202020204"/>
            </a:endParaRPr>
          </a:p>
        </p:txBody>
      </p:sp>
      <p:sp>
        <p:nvSpPr>
          <p:cNvPr id="2" name="PlaceHolder 3"/>
          <p:cNvSpPr>
            <a:spLocks noGrp="1"/>
          </p:cNvSpPr>
          <p:nvPr>
            <p:ph type="sldNum" idx="1"/>
          </p:nvPr>
        </p:nvSpPr>
        <p:spPr/>
        <p:txBody>
          <a:bodyPr/>
          <a:p>
            <a:fld id="{EAA9CCF7-F982-41F6-841E-3CDFB0018E5F}" type="slidenum">
              <a:rPr/>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58" name="PlaceHolder 2"/>
          <p:cNvSpPr>
            <a:spLocks noGrp="1"/>
          </p:cNvSpPr>
          <p:nvPr>
            <p:ph/>
          </p:nvPr>
        </p:nvSpPr>
        <p:spPr>
          <a:xfrm>
            <a:off x="114300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9"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0" name="PlaceHolder 4"/>
          <p:cNvSpPr>
            <a:spLocks noGrp="1"/>
          </p:cNvSpPr>
          <p:nvPr>
            <p:ph/>
          </p:nvPr>
        </p:nvSpPr>
        <p:spPr>
          <a:xfrm>
            <a:off x="465696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2"/>
          </p:nvPr>
        </p:nvSpPr>
        <p:spPr/>
        <p:txBody>
          <a:bodyPr/>
          <a:p>
            <a:fld id="{26F57EC6-300A-406C-97DA-AE44B6E19415}" type="slidenum">
              <a:rPr/>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62"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3"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4" name="PlaceHolder 4"/>
          <p:cNvSpPr>
            <a:spLocks noGrp="1"/>
          </p:cNvSpPr>
          <p:nvPr>
            <p:ph/>
          </p:nvPr>
        </p:nvSpPr>
        <p:spPr>
          <a:xfrm>
            <a:off x="1143000" y="446688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2"/>
          </p:nvPr>
        </p:nvSpPr>
        <p:spPr/>
        <p:txBody>
          <a:bodyPr/>
          <a:p>
            <a:fld id="{7D2C225F-F92B-4361-8925-158FDC7387AA}" type="slidenum">
              <a:rPr/>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66" name="PlaceHolder 2"/>
          <p:cNvSpPr>
            <a:spLocks noGrp="1"/>
          </p:cNvSpPr>
          <p:nvPr>
            <p:ph/>
          </p:nvPr>
        </p:nvSpPr>
        <p:spPr>
          <a:xfrm>
            <a:off x="1143000" y="360216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7" name="PlaceHolder 3"/>
          <p:cNvSpPr>
            <a:spLocks noGrp="1"/>
          </p:cNvSpPr>
          <p:nvPr>
            <p:ph/>
          </p:nvPr>
        </p:nvSpPr>
        <p:spPr>
          <a:xfrm>
            <a:off x="1143000" y="446688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sldNum" idx="2"/>
          </p:nvPr>
        </p:nvSpPr>
        <p:spPr/>
        <p:txBody>
          <a:bodyPr/>
          <a:p>
            <a:fld id="{9D0876CF-428C-49E1-B8F0-800F45E1394B}" type="slidenum">
              <a:rPr/>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69"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0"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1" name="PlaceHolder 4"/>
          <p:cNvSpPr>
            <a:spLocks noGrp="1"/>
          </p:cNvSpPr>
          <p:nvPr>
            <p:ph/>
          </p:nvPr>
        </p:nvSpPr>
        <p:spPr>
          <a:xfrm>
            <a:off x="114300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2" name="PlaceHolder 5"/>
          <p:cNvSpPr>
            <a:spLocks noGrp="1"/>
          </p:cNvSpPr>
          <p:nvPr>
            <p:ph/>
          </p:nvPr>
        </p:nvSpPr>
        <p:spPr>
          <a:xfrm>
            <a:off x="465696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 name="PlaceHolder 6"/>
          <p:cNvSpPr>
            <a:spLocks noGrp="1"/>
          </p:cNvSpPr>
          <p:nvPr>
            <p:ph type="sldNum" idx="2"/>
          </p:nvPr>
        </p:nvSpPr>
        <p:spPr/>
        <p:txBody>
          <a:bodyPr/>
          <a:p>
            <a:fld id="{347126AD-3E64-477A-B279-49402951F1C1}" type="slidenum">
              <a:rPr/>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74" name="PlaceHolder 2"/>
          <p:cNvSpPr>
            <a:spLocks noGrp="1"/>
          </p:cNvSpPr>
          <p:nvPr>
            <p:ph/>
          </p:nvPr>
        </p:nvSpPr>
        <p:spPr>
          <a:xfrm>
            <a:off x="114300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5" name="PlaceHolder 3"/>
          <p:cNvSpPr>
            <a:spLocks noGrp="1"/>
          </p:cNvSpPr>
          <p:nvPr>
            <p:ph/>
          </p:nvPr>
        </p:nvSpPr>
        <p:spPr>
          <a:xfrm>
            <a:off x="346176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6" name="PlaceHolder 4"/>
          <p:cNvSpPr>
            <a:spLocks noGrp="1"/>
          </p:cNvSpPr>
          <p:nvPr>
            <p:ph/>
          </p:nvPr>
        </p:nvSpPr>
        <p:spPr>
          <a:xfrm>
            <a:off x="5780160" y="360216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7" name="PlaceHolder 5"/>
          <p:cNvSpPr>
            <a:spLocks noGrp="1"/>
          </p:cNvSpPr>
          <p:nvPr>
            <p:ph/>
          </p:nvPr>
        </p:nvSpPr>
        <p:spPr>
          <a:xfrm>
            <a:off x="114300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8" name="PlaceHolder 6"/>
          <p:cNvSpPr>
            <a:spLocks noGrp="1"/>
          </p:cNvSpPr>
          <p:nvPr>
            <p:ph/>
          </p:nvPr>
        </p:nvSpPr>
        <p:spPr>
          <a:xfrm>
            <a:off x="346176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79" name="PlaceHolder 7"/>
          <p:cNvSpPr>
            <a:spLocks noGrp="1"/>
          </p:cNvSpPr>
          <p:nvPr>
            <p:ph/>
          </p:nvPr>
        </p:nvSpPr>
        <p:spPr>
          <a:xfrm>
            <a:off x="5780160" y="4466880"/>
            <a:ext cx="220788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9" name="PlaceHolder 8"/>
          <p:cNvSpPr>
            <a:spLocks noGrp="1"/>
          </p:cNvSpPr>
          <p:nvPr>
            <p:ph type="sldNum" idx="2"/>
          </p:nvPr>
        </p:nvSpPr>
        <p:spPr/>
        <p:txBody>
          <a:bodyPr/>
          <a:p>
            <a:fld id="{8EEE0DFA-E1C0-4C9E-91DA-653BE095A71C}"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7" name="PlaceHolder 2"/>
          <p:cNvSpPr>
            <a:spLocks noGrp="1"/>
          </p:cNvSpPr>
          <p:nvPr>
            <p:ph/>
          </p:nvPr>
        </p:nvSpPr>
        <p:spPr>
          <a:xfrm>
            <a:off x="1143000" y="3602160"/>
            <a:ext cx="685764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4" name="PlaceHolder 3"/>
          <p:cNvSpPr>
            <a:spLocks noGrp="1"/>
          </p:cNvSpPr>
          <p:nvPr>
            <p:ph type="sldNum" idx="1"/>
          </p:nvPr>
        </p:nvSpPr>
        <p:spPr/>
        <p:txBody>
          <a:bodyPr/>
          <a:p>
            <a:fld id="{9F0646D7-207A-4AE8-9A8A-80522F9F7AB7}"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9" name="PlaceHolder 2"/>
          <p:cNvSpPr>
            <a:spLocks noGrp="1"/>
          </p:cNvSpPr>
          <p:nvPr>
            <p:ph/>
          </p:nvPr>
        </p:nvSpPr>
        <p:spPr>
          <a:xfrm>
            <a:off x="114300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10" name="PlaceHolder 3"/>
          <p:cNvSpPr>
            <a:spLocks noGrp="1"/>
          </p:cNvSpPr>
          <p:nvPr>
            <p:ph/>
          </p:nvPr>
        </p:nvSpPr>
        <p:spPr>
          <a:xfrm>
            <a:off x="465696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sldNum" idx="1"/>
          </p:nvPr>
        </p:nvSpPr>
        <p:spPr/>
        <p:txBody>
          <a:bodyPr/>
          <a:p>
            <a:fld id="{2349BE3B-C361-4A35-83C3-DB7D854FA993}"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3" name="PlaceHolder 2"/>
          <p:cNvSpPr>
            <a:spLocks noGrp="1"/>
          </p:cNvSpPr>
          <p:nvPr>
            <p:ph type="sldNum" idx="1"/>
          </p:nvPr>
        </p:nvSpPr>
        <p:spPr/>
        <p:txBody>
          <a:bodyPr/>
          <a:p>
            <a:fld id="{CBF28227-17F7-4114-93BD-933FC361C74E}"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85800" y="1122480"/>
            <a:ext cx="7772040" cy="11066760"/>
          </a:xfrm>
          <a:prstGeom prst="rect">
            <a:avLst/>
          </a:prstGeom>
          <a:noFill/>
          <a:ln w="0">
            <a:noFill/>
          </a:ln>
        </p:spPr>
        <p:txBody>
          <a:bodyPr lIns="0" tIns="0" rIns="0" bIns="0" anchor="ctr">
            <a:noAutofit/>
          </a:bodyPr>
          <a:p>
            <a:pPr algn="ctr">
              <a:buNone/>
            </a:pPr>
            <a:endParaRPr lang="en-US" sz="3200" b="0" strike="noStrike" spc="-1">
              <a:latin typeface="Arial" panose="020B0604020202020204"/>
            </a:endParaRPr>
          </a:p>
        </p:txBody>
      </p:sp>
      <p:sp>
        <p:nvSpPr>
          <p:cNvPr id="3" name="PlaceHolder 2"/>
          <p:cNvSpPr>
            <a:spLocks noGrp="1"/>
          </p:cNvSpPr>
          <p:nvPr>
            <p:ph type="sldNum" idx="1"/>
          </p:nvPr>
        </p:nvSpPr>
        <p:spPr/>
        <p:txBody>
          <a:bodyPr/>
          <a:p>
            <a:fld id="{65C641E6-B274-442F-AD41-FC438A25B27F}"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14"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15" name="PlaceHolder 3"/>
          <p:cNvSpPr>
            <a:spLocks noGrp="1"/>
          </p:cNvSpPr>
          <p:nvPr>
            <p:ph/>
          </p:nvPr>
        </p:nvSpPr>
        <p:spPr>
          <a:xfrm>
            <a:off x="465696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16" name="PlaceHolder 4"/>
          <p:cNvSpPr>
            <a:spLocks noGrp="1"/>
          </p:cNvSpPr>
          <p:nvPr>
            <p:ph/>
          </p:nvPr>
        </p:nvSpPr>
        <p:spPr>
          <a:xfrm>
            <a:off x="114300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1"/>
          </p:nvPr>
        </p:nvSpPr>
        <p:spPr/>
        <p:txBody>
          <a:bodyPr/>
          <a:p>
            <a:fld id="{9DB0152A-AE7A-4706-8CCF-E6438FCB7508}" type="slidenum">
              <a:rPr/>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18" name="PlaceHolder 2"/>
          <p:cNvSpPr>
            <a:spLocks noGrp="1"/>
          </p:cNvSpPr>
          <p:nvPr>
            <p:ph/>
          </p:nvPr>
        </p:nvSpPr>
        <p:spPr>
          <a:xfrm>
            <a:off x="1143000" y="3602160"/>
            <a:ext cx="3346200" cy="16552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19"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20" name="PlaceHolder 4"/>
          <p:cNvSpPr>
            <a:spLocks noGrp="1"/>
          </p:cNvSpPr>
          <p:nvPr>
            <p:ph/>
          </p:nvPr>
        </p:nvSpPr>
        <p:spPr>
          <a:xfrm>
            <a:off x="4656960" y="446688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1"/>
          </p:nvPr>
        </p:nvSpPr>
        <p:spPr/>
        <p:txBody>
          <a:bodyPr/>
          <a:p>
            <a:fld id="{57F24002-487F-4E73-AF9B-9582A61A2C18}" type="slidenum">
              <a:rPr/>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85800" y="1122480"/>
            <a:ext cx="7772040" cy="2387160"/>
          </a:xfrm>
          <a:prstGeom prst="rect">
            <a:avLst/>
          </a:prstGeom>
          <a:noFill/>
          <a:ln w="0">
            <a:noFill/>
          </a:ln>
        </p:spPr>
        <p:txBody>
          <a:bodyPr lIns="0" tIns="0" rIns="0" bIns="0" anchor="ctr">
            <a:noAutofit/>
          </a:bodyPr>
          <a:p>
            <a:endParaRPr lang="en-US" sz="1800" b="0" strike="noStrike" spc="-1">
              <a:solidFill>
                <a:srgbClr val="000000"/>
              </a:solidFill>
              <a:latin typeface="Calibri" panose="020F0502020204030204"/>
            </a:endParaRPr>
          </a:p>
        </p:txBody>
      </p:sp>
      <p:sp>
        <p:nvSpPr>
          <p:cNvPr id="22" name="PlaceHolder 2"/>
          <p:cNvSpPr>
            <a:spLocks noGrp="1"/>
          </p:cNvSpPr>
          <p:nvPr>
            <p:ph/>
          </p:nvPr>
        </p:nvSpPr>
        <p:spPr>
          <a:xfrm>
            <a:off x="114300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23" name="PlaceHolder 3"/>
          <p:cNvSpPr>
            <a:spLocks noGrp="1"/>
          </p:cNvSpPr>
          <p:nvPr>
            <p:ph/>
          </p:nvPr>
        </p:nvSpPr>
        <p:spPr>
          <a:xfrm>
            <a:off x="4656960" y="3602160"/>
            <a:ext cx="334620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24" name="PlaceHolder 4"/>
          <p:cNvSpPr>
            <a:spLocks noGrp="1"/>
          </p:cNvSpPr>
          <p:nvPr>
            <p:ph/>
          </p:nvPr>
        </p:nvSpPr>
        <p:spPr>
          <a:xfrm>
            <a:off x="1143000" y="4466880"/>
            <a:ext cx="6857640" cy="78948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sldNum" idx="1"/>
          </p:nvPr>
        </p:nvSpPr>
        <p:spPr/>
        <p:txBody>
          <a:bodyPr/>
          <a:p>
            <a:fld id="{CBC20DC2-EFDC-46E7-B80F-CA107A825FDC}"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0" name="Picture 6" descr="Picture 6"/>
          <p:cNvPicPr/>
          <p:nvPr/>
        </p:nvPicPr>
        <p:blipFill>
          <a:blip r:embed="rId13"/>
          <a:stretch>
            <a:fillRect/>
          </a:stretch>
        </p:blipFill>
        <p:spPr>
          <a:xfrm>
            <a:off x="0" y="0"/>
            <a:ext cx="9143640" cy="1131120"/>
          </a:xfrm>
          <a:prstGeom prst="rect">
            <a:avLst/>
          </a:prstGeom>
          <a:ln w="12700">
            <a:noFill/>
          </a:ln>
        </p:spPr>
      </p:pic>
      <p:sp>
        <p:nvSpPr>
          <p:cNvPr id="2" name="PlaceHolder 1"/>
          <p:cNvSpPr>
            <a:spLocks noGrp="1"/>
          </p:cNvSpPr>
          <p:nvPr>
            <p:ph type="title"/>
          </p:nvPr>
        </p:nvSpPr>
        <p:spPr>
          <a:xfrm>
            <a:off x="685800" y="1122480"/>
            <a:ext cx="7772040" cy="2387160"/>
          </a:xfrm>
          <a:prstGeom prst="rect">
            <a:avLst/>
          </a:prstGeom>
          <a:noFill/>
          <a:ln w="12600">
            <a:noFill/>
          </a:ln>
        </p:spPr>
        <p:txBody>
          <a:bodyPr lIns="45720" tIns="45000" rIns="45720" bIns="45000" anchor="b">
            <a:noAutofit/>
          </a:bodyPr>
          <a:p>
            <a:pPr algn="ctr">
              <a:lnSpc>
                <a:spcPct val="90000"/>
              </a:lnSpc>
              <a:buNone/>
              <a:tabLst>
                <a:tab pos="0" algn="l"/>
              </a:tabLst>
            </a:pPr>
            <a:r>
              <a:rPr lang="en-US" sz="6000" b="0" strike="noStrike" spc="-1">
                <a:solidFill>
                  <a:srgbClr val="000000"/>
                </a:solidFill>
                <a:latin typeface="Calibri Light" panose="020F0302020204030204"/>
                <a:ea typeface="Calibri Light" panose="020F0302020204030204"/>
              </a:rPr>
              <a:t>Title </a:t>
            </a:r>
            <a:r>
              <a:rPr lang="en-US" sz="6000" b="0" strike="noStrike" spc="-1">
                <a:solidFill>
                  <a:srgbClr val="000000"/>
                </a:solidFill>
                <a:latin typeface="Calibri Light" panose="020F0302020204030204"/>
                <a:ea typeface="Calibri Light" panose="020F0302020204030204"/>
              </a:rPr>
              <a:t>Text</a:t>
            </a:r>
            <a:endParaRPr lang="en-US" sz="6000" b="0" strike="noStrike" spc="-1">
              <a:solidFill>
                <a:srgbClr val="000000"/>
              </a:solidFill>
              <a:latin typeface="Calibri" panose="020F0502020204030204"/>
            </a:endParaRPr>
          </a:p>
        </p:txBody>
      </p:sp>
      <p:sp>
        <p:nvSpPr>
          <p:cNvPr id="3" name="PlaceHolder 2"/>
          <p:cNvSpPr>
            <a:spLocks noGrp="1"/>
          </p:cNvSpPr>
          <p:nvPr>
            <p:ph type="body"/>
          </p:nvPr>
        </p:nvSpPr>
        <p:spPr>
          <a:xfrm>
            <a:off x="1143000" y="3602160"/>
            <a:ext cx="6857640" cy="1655280"/>
          </a:xfrm>
          <a:prstGeom prst="rect">
            <a:avLst/>
          </a:prstGeom>
          <a:noFill/>
          <a:ln w="12600">
            <a:noFill/>
          </a:ln>
        </p:spPr>
        <p:txBody>
          <a:bodyPr lIns="45720" tIns="45000" rIns="45720" bIns="45000" anchor="t">
            <a:noAutofit/>
          </a:bodyPr>
          <a:p>
            <a:pPr algn="ctr">
              <a:lnSpc>
                <a:spcPct val="90000"/>
              </a:lnSpc>
              <a:spcBef>
                <a:spcPts val="1000"/>
              </a:spcBef>
              <a:buNone/>
              <a:tabLst>
                <a:tab pos="0" algn="l"/>
              </a:tabLst>
            </a:pPr>
            <a:r>
              <a:rPr lang="en-US" sz="2400" b="0" strike="noStrike" spc="-1">
                <a:solidFill>
                  <a:srgbClr val="000000"/>
                </a:solidFill>
                <a:latin typeface="Calibri" panose="020F0502020204030204"/>
                <a:ea typeface="Calibri" panose="020F0502020204030204"/>
              </a:rPr>
              <a:t>Body Level One</a:t>
            </a:r>
            <a:endParaRPr lang="en-US" sz="2400" b="0" strike="noStrike" spc="-1">
              <a:solidFill>
                <a:srgbClr val="000000"/>
              </a:solidFill>
              <a:latin typeface="Calibri" panose="020F0502020204030204"/>
            </a:endParaRPr>
          </a:p>
          <a:p>
            <a:pPr algn="ctr">
              <a:lnSpc>
                <a:spcPct val="90000"/>
              </a:lnSpc>
              <a:spcBef>
                <a:spcPts val="1000"/>
              </a:spcBef>
              <a:buNone/>
              <a:tabLst>
                <a:tab pos="0" algn="l"/>
              </a:tabLst>
            </a:pPr>
            <a:r>
              <a:rPr lang="en-US" sz="2400" b="0" strike="noStrike" spc="-1">
                <a:solidFill>
                  <a:srgbClr val="000000"/>
                </a:solidFill>
                <a:latin typeface="Calibri" panose="020F0502020204030204"/>
                <a:ea typeface="Calibri" panose="020F0502020204030204"/>
              </a:rPr>
              <a:t>Body Level Two</a:t>
            </a:r>
            <a:endParaRPr lang="en-US" sz="2400" b="0" strike="noStrike" spc="-1">
              <a:solidFill>
                <a:srgbClr val="000000"/>
              </a:solidFill>
              <a:latin typeface="Calibri" panose="020F0502020204030204"/>
            </a:endParaRPr>
          </a:p>
          <a:p>
            <a:pPr algn="ctr">
              <a:lnSpc>
                <a:spcPct val="90000"/>
              </a:lnSpc>
              <a:spcBef>
                <a:spcPts val="1000"/>
              </a:spcBef>
              <a:buNone/>
              <a:tabLst>
                <a:tab pos="0" algn="l"/>
              </a:tabLst>
            </a:pPr>
            <a:r>
              <a:rPr lang="en-US" sz="2400" b="0" strike="noStrike" spc="-1">
                <a:solidFill>
                  <a:srgbClr val="000000"/>
                </a:solidFill>
                <a:latin typeface="Calibri" panose="020F0502020204030204"/>
                <a:ea typeface="Calibri" panose="020F0502020204030204"/>
              </a:rPr>
              <a:t>Body Level Three</a:t>
            </a:r>
            <a:endParaRPr lang="en-US" sz="2400" b="0" strike="noStrike" spc="-1">
              <a:solidFill>
                <a:srgbClr val="000000"/>
              </a:solidFill>
              <a:latin typeface="Calibri" panose="020F0502020204030204"/>
            </a:endParaRPr>
          </a:p>
          <a:p>
            <a:pPr algn="ctr">
              <a:lnSpc>
                <a:spcPct val="90000"/>
              </a:lnSpc>
              <a:spcBef>
                <a:spcPts val="1000"/>
              </a:spcBef>
              <a:buNone/>
              <a:tabLst>
                <a:tab pos="0" algn="l"/>
              </a:tabLst>
            </a:pPr>
            <a:r>
              <a:rPr lang="en-US" sz="2400" b="0" strike="noStrike" spc="-1">
                <a:solidFill>
                  <a:srgbClr val="000000"/>
                </a:solidFill>
                <a:latin typeface="Calibri" panose="020F0502020204030204"/>
                <a:ea typeface="Calibri" panose="020F0502020204030204"/>
              </a:rPr>
              <a:t>Body Level Four</a:t>
            </a:r>
            <a:endParaRPr lang="en-US" sz="2400" b="0" strike="noStrike" spc="-1">
              <a:solidFill>
                <a:srgbClr val="000000"/>
              </a:solidFill>
              <a:latin typeface="Calibri" panose="020F0502020204030204"/>
            </a:endParaRPr>
          </a:p>
          <a:p>
            <a:pPr algn="ctr">
              <a:lnSpc>
                <a:spcPct val="90000"/>
              </a:lnSpc>
              <a:spcBef>
                <a:spcPts val="1000"/>
              </a:spcBef>
              <a:buNone/>
              <a:tabLst>
                <a:tab pos="0" algn="l"/>
              </a:tabLst>
            </a:pPr>
            <a:r>
              <a:rPr lang="en-US" sz="2400" b="0" strike="noStrike" spc="-1">
                <a:solidFill>
                  <a:srgbClr val="000000"/>
                </a:solidFill>
                <a:latin typeface="Calibri" panose="020F0502020204030204"/>
                <a:ea typeface="Calibri" panose="020F0502020204030204"/>
              </a:rPr>
              <a:t>Body Level Five</a:t>
            </a:r>
            <a:endParaRPr lang="en-US" sz="2400" b="0" strike="noStrike" spc="-1">
              <a:solidFill>
                <a:srgbClr val="000000"/>
              </a:solidFill>
              <a:latin typeface="Calibri" panose="020F0502020204030204"/>
            </a:endParaRPr>
          </a:p>
        </p:txBody>
      </p:sp>
      <p:sp>
        <p:nvSpPr>
          <p:cNvPr id="4" name="PlaceHolder 3"/>
          <p:cNvSpPr>
            <a:spLocks noGrp="1"/>
          </p:cNvSpPr>
          <p:nvPr>
            <p:ph type="sldNum" idx="1"/>
          </p:nvPr>
        </p:nvSpPr>
        <p:spPr>
          <a:xfrm>
            <a:off x="8256600" y="6414840"/>
            <a:ext cx="258120" cy="248040"/>
          </a:xfrm>
          <a:prstGeom prst="rect">
            <a:avLst/>
          </a:prstGeom>
          <a:noFill/>
          <a:ln w="12600">
            <a:noFill/>
          </a:ln>
        </p:spPr>
        <p:txBody>
          <a:bodyPr lIns="45720" tIns="45000" rIns="45720" bIns="45000" anchor="ctr">
            <a:noAutofit/>
          </a:bodyPr>
          <a:lstStyle>
            <a:lvl1pPr>
              <a:defRPr lang="en-US" sz="2400" b="0" strike="noStrike" spc="-1">
                <a:latin typeface="Times New Roman" panose="02020603050405020304"/>
              </a:defRPr>
            </a:lvl1pPr>
          </a:lstStyle>
          <a:p>
            <a:endParaRPr lang="en-US" sz="2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Picture 6" descr="Picture 6"/>
          <p:cNvPicPr/>
          <p:nvPr/>
        </p:nvPicPr>
        <p:blipFill>
          <a:blip r:embed="rId13"/>
          <a:stretch>
            <a:fillRect/>
          </a:stretch>
        </p:blipFill>
        <p:spPr>
          <a:xfrm>
            <a:off x="0" y="0"/>
            <a:ext cx="9143640" cy="1131120"/>
          </a:xfrm>
          <a:prstGeom prst="rect">
            <a:avLst/>
          </a:prstGeom>
          <a:ln w="12700">
            <a:noFill/>
          </a:ln>
        </p:spPr>
      </p:pic>
      <p:sp>
        <p:nvSpPr>
          <p:cNvPr id="41" name="PlaceHolder 1"/>
          <p:cNvSpPr>
            <a:spLocks noGrp="1"/>
          </p:cNvSpPr>
          <p:nvPr>
            <p:ph type="title"/>
          </p:nvPr>
        </p:nvSpPr>
        <p:spPr>
          <a:xfrm>
            <a:off x="628560" y="365040"/>
            <a:ext cx="7886520" cy="1325160"/>
          </a:xfrm>
          <a:prstGeom prst="rect">
            <a:avLst/>
          </a:prstGeom>
          <a:noFill/>
          <a:ln w="12600">
            <a:noFill/>
          </a:ln>
        </p:spPr>
        <p:txBody>
          <a:bodyPr lIns="45720" tIns="45000" rIns="45720" bIns="45000" anchor="ctr">
            <a:noAutofit/>
          </a:bodyPr>
          <a:p>
            <a:pPr>
              <a:lnSpc>
                <a:spcPct val="90000"/>
              </a:lnSpc>
              <a:buNone/>
              <a:tabLst>
                <a:tab pos="0" algn="l"/>
              </a:tabLst>
            </a:pPr>
            <a:r>
              <a:rPr lang="en-US" sz="4400" b="0" strike="noStrike" spc="-1">
                <a:solidFill>
                  <a:srgbClr val="000000"/>
                </a:solidFill>
                <a:latin typeface="Calibri Light" panose="020F0302020204030204"/>
                <a:ea typeface="Calibri Light" panose="020F0302020204030204"/>
              </a:rPr>
              <a:t>Title Text</a:t>
            </a:r>
            <a:endParaRPr lang="en-US" sz="4400" b="0" strike="noStrike" spc="-1">
              <a:solidFill>
                <a:srgbClr val="000000"/>
              </a:solidFill>
              <a:latin typeface="Calibri" panose="020F0502020204030204"/>
            </a:endParaRPr>
          </a:p>
        </p:txBody>
      </p:sp>
      <p:sp>
        <p:nvSpPr>
          <p:cNvPr id="42" name="PlaceHolder 2"/>
          <p:cNvSpPr>
            <a:spLocks noGrp="1"/>
          </p:cNvSpPr>
          <p:nvPr>
            <p:ph type="body"/>
          </p:nvPr>
        </p:nvSpPr>
        <p:spPr>
          <a:xfrm>
            <a:off x="628560" y="1825560"/>
            <a:ext cx="7886520" cy="4350960"/>
          </a:xfrm>
          <a:prstGeom prst="rect">
            <a:avLst/>
          </a:prstGeom>
          <a:noFill/>
          <a:ln w="12600">
            <a:noFill/>
          </a:ln>
        </p:spPr>
        <p:txBody>
          <a:bodyPr lIns="45720" tIns="45000" rIns="45720" bIns="45000" anchor="t">
            <a:noAutofit/>
          </a:bodyPr>
          <a:p>
            <a:pPr marL="228600" indent="-228600">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ea typeface="Calibri" panose="020F0502020204030204"/>
              </a:rPr>
              <a:t>Body Level One</a:t>
            </a:r>
            <a:endParaRPr lang="en-US" sz="2800" b="0" strike="noStrike" spc="-1">
              <a:solidFill>
                <a:srgbClr val="000000"/>
              </a:solidFill>
              <a:latin typeface="Calibri" panose="020F0502020204030204"/>
            </a:endParaRPr>
          </a:p>
          <a:p>
            <a:pPr marL="723900" lvl="1" indent="-266700">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ea typeface="Calibri" panose="020F0502020204030204"/>
              </a:rPr>
              <a:t>Body Level Two</a:t>
            </a:r>
            <a:endParaRPr lang="en-US" sz="2800" b="0" strike="noStrike" spc="-1">
              <a:solidFill>
                <a:srgbClr val="000000"/>
              </a:solidFill>
              <a:latin typeface="Calibri" panose="020F0502020204030204"/>
            </a:endParaRPr>
          </a:p>
          <a:p>
            <a:pPr marL="1234440" lvl="2" indent="-320040">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ea typeface="Calibri" panose="020F0502020204030204"/>
              </a:rPr>
              <a:t>Body Level Three</a:t>
            </a:r>
            <a:endParaRPr lang="en-US" sz="2800" b="0" strike="noStrike" spc="-1">
              <a:solidFill>
                <a:srgbClr val="000000"/>
              </a:solidFill>
              <a:latin typeface="Calibri" panose="020F0502020204030204"/>
            </a:endParaRPr>
          </a:p>
          <a:p>
            <a:pPr marL="1727200" lvl="3" indent="-355600">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ea typeface="Calibri" panose="020F0502020204030204"/>
              </a:rPr>
              <a:t>Body Level Four</a:t>
            </a:r>
            <a:endParaRPr lang="en-US" sz="2800" b="0" strike="noStrike" spc="-1">
              <a:solidFill>
                <a:srgbClr val="000000"/>
              </a:solidFill>
              <a:latin typeface="Calibri" panose="020F0502020204030204"/>
            </a:endParaRPr>
          </a:p>
          <a:p>
            <a:pPr marL="2184400" lvl="4" indent="-355600">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ea typeface="Calibri" panose="020F0502020204030204"/>
              </a:rPr>
              <a:t>Body Level Five</a:t>
            </a:r>
            <a:endParaRPr lang="en-US" sz="2800" b="0" strike="noStrike" spc="-1">
              <a:solidFill>
                <a:srgbClr val="000000"/>
              </a:solidFill>
              <a:latin typeface="Calibri" panose="020F0502020204030204"/>
            </a:endParaRPr>
          </a:p>
        </p:txBody>
      </p:sp>
      <p:sp>
        <p:nvSpPr>
          <p:cNvPr id="43" name="PlaceHolder 3"/>
          <p:cNvSpPr>
            <a:spLocks noGrp="1"/>
          </p:cNvSpPr>
          <p:nvPr>
            <p:ph type="sldNum" idx="2"/>
          </p:nvPr>
        </p:nvSpPr>
        <p:spPr>
          <a:xfrm>
            <a:off x="8256600" y="6414840"/>
            <a:ext cx="258120" cy="248040"/>
          </a:xfrm>
          <a:prstGeom prst="rect">
            <a:avLst/>
          </a:prstGeom>
          <a:noFill/>
          <a:ln w="12600">
            <a:noFill/>
          </a:ln>
        </p:spPr>
        <p:txBody>
          <a:bodyPr lIns="45720" tIns="45000" rIns="45720" bIns="45000" anchor="ctr">
            <a:noAutofit/>
          </a:bodyPr>
          <a:lstStyle>
            <a:lvl1pPr>
              <a:defRPr lang="en-US" sz="2400" b="0" strike="noStrike" spc="-1">
                <a:latin typeface="Times New Roman" panose="02020603050405020304"/>
              </a:defRPr>
            </a:lvl1pPr>
          </a:lstStyle>
          <a:p>
            <a:endParaRPr lang="en-US" sz="2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hyperlink" Target="https://teachablemachine.withgoogle.com/models/p-PDuUpUA/" TargetMode="Externa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ooter Placeholder 4"/>
          <p:cNvSpPr/>
          <p:nvPr/>
        </p:nvSpPr>
        <p:spPr>
          <a:xfrm>
            <a:off x="3074760" y="640296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
        <p:nvSpPr>
          <p:cNvPr id="88"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90" name="TextBox 1"/>
          <p:cNvSpPr/>
          <p:nvPr/>
        </p:nvSpPr>
        <p:spPr>
          <a:xfrm>
            <a:off x="946800" y="1062720"/>
            <a:ext cx="6941160" cy="20394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ctr">
              <a:lnSpc>
                <a:spcPct val="100000"/>
              </a:lnSpc>
              <a:buNone/>
              <a:tabLst>
                <a:tab pos="0" algn="l"/>
              </a:tabLst>
            </a:pPr>
            <a:r>
              <a:rPr lang="en-US" sz="3200" b="0" strike="noStrike" spc="-1">
                <a:solidFill>
                  <a:srgbClr val="002060"/>
                </a:solidFill>
                <a:latin typeface="Arial Rounded MT Bold" panose="020F0704030504030204"/>
                <a:ea typeface="Arial Rounded MT Bold" panose="020F0704030504030204"/>
              </a:rPr>
              <a:t>Electrohub: </a:t>
            </a:r>
            <a:r>
              <a:rPr lang="en-IN" sz="3200" b="0" strike="noStrike" spc="-1">
                <a:solidFill>
                  <a:srgbClr val="002060"/>
                </a:solidFill>
                <a:latin typeface="Arial Rounded MT Bold" panose="020F0704030504030204"/>
                <a:ea typeface="Arial Rounded MT Bold" panose="020F0704030504030204"/>
              </a:rPr>
              <a:t>Wired Autonomous Docking System for Electric Vehicles</a:t>
            </a:r>
            <a:endParaRPr lang="en-US" sz="3200" b="0" strike="noStrike" spc="-1">
              <a:latin typeface="Arial" panose="020B0604020202020204"/>
            </a:endParaRPr>
          </a:p>
          <a:p>
            <a:pPr algn="ctr">
              <a:lnSpc>
                <a:spcPct val="100000"/>
              </a:lnSpc>
              <a:buNone/>
              <a:tabLst>
                <a:tab pos="0" algn="l"/>
              </a:tabLst>
            </a:pPr>
            <a:r>
              <a:rPr lang="en-IN" sz="3200" b="0" strike="noStrike" spc="-1">
                <a:solidFill>
                  <a:srgbClr val="C00000"/>
                </a:solidFill>
                <a:latin typeface="Arial Rounded MT Bold" panose="020F0704030504030204"/>
                <a:ea typeface="Arial Rounded MT Bold" panose="020F0704030504030204"/>
              </a:rPr>
              <a:t>Batch No. MHP40</a:t>
            </a:r>
            <a:endParaRPr lang="en-US" sz="3200" b="0" strike="noStrike" spc="-1">
              <a:latin typeface="Arial" panose="020B0604020202020204"/>
            </a:endParaRPr>
          </a:p>
        </p:txBody>
      </p:sp>
      <p:sp>
        <p:nvSpPr>
          <p:cNvPr id="91" name="TextBox 7"/>
          <p:cNvSpPr/>
          <p:nvPr/>
        </p:nvSpPr>
        <p:spPr>
          <a:xfrm>
            <a:off x="-75" y="2997025"/>
            <a:ext cx="9123480" cy="22842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ctr">
              <a:lnSpc>
                <a:spcPct val="150000"/>
              </a:lnSpc>
              <a:buNone/>
              <a:tabLst>
                <a:tab pos="0" algn="l"/>
              </a:tabLst>
            </a:pPr>
            <a:r>
              <a:rPr lang="en-US" sz="2400" b="1" u="sng" strike="noStrike" spc="-1">
                <a:solidFill>
                  <a:srgbClr val="000000"/>
                </a:solidFill>
                <a:uFillTx/>
                <a:latin typeface="Times New Roman" panose="02020603050405020304"/>
                <a:ea typeface="Times New Roman" panose="02020603050405020304"/>
              </a:rPr>
              <a:t>Project Members</a:t>
            </a:r>
            <a:endParaRPr lang="en-US" sz="2400" b="0" strike="noStrike" spc="-1">
              <a:latin typeface="Arial" panose="020B0604020202020204"/>
            </a:endParaRPr>
          </a:p>
          <a:p>
            <a:pPr algn="ctr">
              <a:lnSpc>
                <a:spcPct val="150000"/>
              </a:lnSpc>
              <a:buNone/>
              <a:tabLst>
                <a:tab pos="0" algn="l"/>
              </a:tabLst>
            </a:pPr>
            <a:r>
              <a:rPr lang="en-US" sz="2400" b="0" strike="noStrike" spc="-1">
                <a:solidFill>
                  <a:srgbClr val="000000"/>
                </a:solidFill>
                <a:latin typeface="Times New Roman" panose="02020603050405020304"/>
                <a:ea typeface="Times New Roman" panose="02020603050405020304"/>
              </a:rPr>
              <a:t>Priyanshu Ranka (RA2011018010033)</a:t>
            </a:r>
            <a:endParaRPr lang="en-US" sz="2400" b="0" strike="noStrike" spc="-1">
              <a:latin typeface="Arial" panose="020B0604020202020204"/>
            </a:endParaRPr>
          </a:p>
          <a:p>
            <a:pPr algn="ctr">
              <a:lnSpc>
                <a:spcPct val="150000"/>
              </a:lnSpc>
              <a:buNone/>
              <a:tabLst>
                <a:tab pos="0" algn="l"/>
              </a:tabLst>
            </a:pPr>
            <a:r>
              <a:rPr lang="en-US" sz="2400" b="0" strike="noStrike" spc="-1">
                <a:solidFill>
                  <a:srgbClr val="000000"/>
                </a:solidFill>
                <a:latin typeface="Times New Roman" panose="02020603050405020304"/>
                <a:ea typeface="Times New Roman" panose="02020603050405020304"/>
              </a:rPr>
              <a:t>Keshav Bhardwaj (RA2011018010038)</a:t>
            </a:r>
            <a:endParaRPr lang="en-US" sz="2400" b="0" strike="noStrike" spc="-1">
              <a:latin typeface="Arial" panose="020B0604020202020204"/>
            </a:endParaRPr>
          </a:p>
          <a:p>
            <a:pPr algn="ctr">
              <a:lnSpc>
                <a:spcPct val="150000"/>
              </a:lnSpc>
              <a:buNone/>
              <a:tabLst>
                <a:tab pos="0" algn="l"/>
              </a:tabLst>
            </a:pPr>
            <a:r>
              <a:rPr lang="en-US" sz="2400" b="0" strike="noStrike" spc="-1">
                <a:solidFill>
                  <a:srgbClr val="000000"/>
                </a:solidFill>
                <a:latin typeface="Times New Roman" panose="02020603050405020304"/>
                <a:ea typeface="Times New Roman" panose="02020603050405020304"/>
              </a:rPr>
              <a:t>Devyanshu Khare (RA2011018010052)</a:t>
            </a:r>
            <a:endParaRPr lang="en-US" sz="2400" b="0" strike="noStrike" spc="-1">
              <a:latin typeface="Arial" panose="020B0604020202020204"/>
            </a:endParaRPr>
          </a:p>
        </p:txBody>
      </p:sp>
      <p:sp>
        <p:nvSpPr>
          <p:cNvPr id="92" name="TextBox 9"/>
          <p:cNvSpPr/>
          <p:nvPr/>
        </p:nvSpPr>
        <p:spPr>
          <a:xfrm>
            <a:off x="-36905" y="5157510"/>
            <a:ext cx="9123480" cy="118692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ctr">
              <a:lnSpc>
                <a:spcPct val="150000"/>
              </a:lnSpc>
              <a:buNone/>
              <a:tabLst>
                <a:tab pos="0" algn="l"/>
              </a:tabLst>
            </a:pPr>
            <a:r>
              <a:rPr lang="en-US" sz="2400" b="0" strike="noStrike" spc="-1">
                <a:solidFill>
                  <a:srgbClr val="C00000"/>
                </a:solidFill>
                <a:latin typeface="Times New Roman" panose="02020603050405020304"/>
                <a:ea typeface="Times New Roman" panose="02020603050405020304"/>
              </a:rPr>
              <a:t>Under the Guidance of</a:t>
            </a:r>
            <a:endParaRPr lang="en-US" sz="2400" b="0" strike="noStrike" spc="-1">
              <a:latin typeface="Arial" panose="020B0604020202020204"/>
            </a:endParaRPr>
          </a:p>
          <a:p>
            <a:pPr algn="ctr">
              <a:lnSpc>
                <a:spcPct val="150000"/>
              </a:lnSpc>
              <a:buNone/>
              <a:tabLst>
                <a:tab pos="0" algn="l"/>
              </a:tabLst>
            </a:pPr>
            <a:r>
              <a:rPr lang="en-US" sz="2400" b="0" strike="noStrike" spc="-1">
                <a:solidFill>
                  <a:srgbClr val="C00000"/>
                </a:solidFill>
                <a:latin typeface="Times New Roman" panose="02020603050405020304"/>
                <a:ea typeface="Times New Roman" panose="02020603050405020304"/>
              </a:rPr>
              <a:t>Dr.Anitha Kumari  </a:t>
            </a:r>
            <a:endParaRPr lang="en-US"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56"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pic>
        <p:nvPicPr>
          <p:cNvPr id="157" name="Picture 4" descr="WhatsApp Image 2024-03-06 at 01.46.50_0496db97"/>
          <p:cNvPicPr/>
          <p:nvPr/>
        </p:nvPicPr>
        <p:blipFill>
          <a:blip r:embed="rId1"/>
          <a:stretch>
            <a:fillRect/>
          </a:stretch>
        </p:blipFill>
        <p:spPr>
          <a:xfrm>
            <a:off x="1046480" y="1625600"/>
            <a:ext cx="7158355" cy="4532630"/>
          </a:xfrm>
          <a:prstGeom prst="rect">
            <a:avLst/>
          </a:prstGeom>
          <a:ln w="0">
            <a:noFill/>
          </a:ln>
        </p:spPr>
      </p:pic>
      <p:sp>
        <p:nvSpPr>
          <p:cNvPr id="2" name="Text Box 1"/>
          <p:cNvSpPr txBox="1"/>
          <p:nvPr/>
        </p:nvSpPr>
        <p:spPr>
          <a:xfrm>
            <a:off x="1043305" y="1196975"/>
            <a:ext cx="4079875" cy="368300"/>
          </a:xfrm>
          <a:prstGeom prst="rect">
            <a:avLst/>
          </a:prstGeom>
          <a:noFill/>
        </p:spPr>
        <p:txBody>
          <a:bodyPr wrap="square" rtlCol="0">
            <a:spAutoFit/>
          </a:bodyPr>
          <a:p>
            <a:r>
              <a:rPr lang="en-US" altLang="en-IN" u="sng" spc="-1">
                <a:solidFill>
                  <a:srgbClr val="C00000"/>
                </a:solidFill>
                <a:uFillTx/>
                <a:latin typeface="Times New Roman" panose="02020603050405020304"/>
                <a:ea typeface="Times New Roman" panose="02020603050405020304"/>
                <a:sym typeface="+mn-ea"/>
              </a:rPr>
              <a:t>Robotic Arm Schamatic circuit </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56640" y="980440"/>
            <a:ext cx="4166870" cy="690245"/>
          </a:xfrm>
        </p:spPr>
        <p:txBody>
          <a:bodyPr/>
          <a:p>
            <a:r>
              <a:rPr lang="en-US" altLang="en-IN" sz="1800" u="sng">
                <a:solidFill>
                  <a:srgbClr val="C00000"/>
                </a:solidFill>
                <a:uFillTx/>
                <a:latin typeface="Times New Roman" panose="02020603050405020304"/>
                <a:ea typeface="Times New Roman" panose="02020603050405020304"/>
                <a:sym typeface="+mn-ea"/>
              </a:rPr>
              <a:t>Prototype Schamatic circuit </a:t>
            </a:r>
            <a:endParaRPr lang="en-US" altLang="en-IN" sz="1800" u="sng">
              <a:solidFill>
                <a:srgbClr val="C00000"/>
              </a:solidFill>
              <a:uFillTx/>
              <a:latin typeface="Times New Roman" panose="02020603050405020304"/>
              <a:ea typeface="Times New Roman" panose="02020603050405020304"/>
              <a:sym typeface="+mn-ea"/>
            </a:endParaRPr>
          </a:p>
        </p:txBody>
      </p:sp>
      <p:pic>
        <p:nvPicPr>
          <p:cNvPr id="4" name="Picture 3" descr="schematic diagarm new"/>
          <p:cNvPicPr>
            <a:picLocks noChangeAspect="1"/>
          </p:cNvPicPr>
          <p:nvPr/>
        </p:nvPicPr>
        <p:blipFill>
          <a:blip r:embed="rId1"/>
          <a:stretch>
            <a:fillRect/>
          </a:stretch>
        </p:blipFill>
        <p:spPr>
          <a:xfrm>
            <a:off x="1056005" y="1670685"/>
            <a:ext cx="7081520" cy="4509770"/>
          </a:xfrm>
          <a:prstGeom prst="rect">
            <a:avLst/>
          </a:prstGeom>
        </p:spPr>
      </p:pic>
      <p:sp>
        <p:nvSpPr>
          <p:cNvPr id="156"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23850" y="980440"/>
            <a:ext cx="2884805" cy="504190"/>
          </a:xfrm>
        </p:spPr>
        <p:txBody>
          <a:bodyPr/>
          <a:p>
            <a:r>
              <a:rPr lang="en-IN" altLang="en-US" b="1" u="sng">
                <a:solidFill>
                  <a:srgbClr val="FF0000"/>
                </a:solidFill>
                <a:latin typeface="Times New Roman" panose="02020603050405020304" charset="0"/>
                <a:cs typeface="Times New Roman" panose="02020603050405020304" charset="0"/>
              </a:rPr>
              <a:t>MACHINE LEARNING</a:t>
            </a:r>
            <a:endParaRPr lang="en-IN" altLang="en-US" b="1" u="sng">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p:nvPr>
        </p:nvSpPr>
        <p:spPr>
          <a:xfrm>
            <a:off x="323850" y="1484630"/>
            <a:ext cx="8443595" cy="1026160"/>
          </a:xfrm>
        </p:spPr>
        <p:txBody>
          <a:bodyPr>
            <a:normAutofit fontScale="90000" lnSpcReduction="20000"/>
          </a:bodyPr>
          <a:p>
            <a:pPr algn="just"/>
            <a:r>
              <a:rPr lang="en-US" sz="1555">
                <a:latin typeface="Times New Roman" panose="02020603050405020304" charset="0"/>
                <a:cs typeface="Times New Roman" panose="02020603050405020304" charset="0"/>
              </a:rPr>
              <a:t>Machine learning is a branch of artificial intelligence where computers learn from data patterns to make decisions or predictions without being explicitly programmed. It involves algorithms that iteratively improve their performance and uncover insights, enabling applications like speech recognition, recommendation systems, and autonomous vehicles.</a:t>
            </a:r>
            <a:endParaRPr lang="en-US" sz="1555">
              <a:latin typeface="Times New Roman" panose="02020603050405020304" charset="0"/>
              <a:cs typeface="Times New Roman" panose="02020603050405020304" charset="0"/>
            </a:endParaRPr>
          </a:p>
          <a:p>
            <a:pPr algn="just"/>
            <a:endParaRPr lang="en-IN" altLang="en-US" sz="1400">
              <a:latin typeface="Times New Roman" panose="02020603050405020304" charset="0"/>
              <a:cs typeface="Times New Roman" panose="02020603050405020304" charset="0"/>
            </a:endParaRPr>
          </a:p>
          <a:p>
            <a:pPr algn="just"/>
            <a:r>
              <a:rPr lang="en-IN" altLang="en-US" sz="1400">
                <a:latin typeface="Times New Roman" panose="02020603050405020304" charset="0"/>
                <a:cs typeface="Times New Roman" panose="02020603050405020304" charset="0"/>
              </a:rPr>
              <a:t>Steps in ML training is depicted by the flowchart below.</a:t>
            </a:r>
            <a:endParaRPr lang="en-IN" altLang="en-US" sz="1400">
              <a:latin typeface="Times New Roman" panose="02020603050405020304" charset="0"/>
              <a:cs typeface="Times New Roman" panose="02020603050405020304" charset="0"/>
            </a:endParaRPr>
          </a:p>
        </p:txBody>
      </p:sp>
      <p:pic>
        <p:nvPicPr>
          <p:cNvPr id="6" name="Picture 5" descr="Flowchart"/>
          <p:cNvPicPr>
            <a:picLocks noChangeAspect="1"/>
          </p:cNvPicPr>
          <p:nvPr/>
        </p:nvPicPr>
        <p:blipFill>
          <a:blip r:embed="rId1"/>
          <a:stretch>
            <a:fillRect/>
          </a:stretch>
        </p:blipFill>
        <p:spPr>
          <a:xfrm>
            <a:off x="683260" y="2515870"/>
            <a:ext cx="7749540" cy="815340"/>
          </a:xfrm>
          <a:prstGeom prst="rect">
            <a:avLst/>
          </a:prstGeom>
        </p:spPr>
      </p:pic>
      <p:sp>
        <p:nvSpPr>
          <p:cNvPr id="7" name="Text Box 6"/>
          <p:cNvSpPr txBox="1"/>
          <p:nvPr/>
        </p:nvSpPr>
        <p:spPr>
          <a:xfrm>
            <a:off x="251460" y="3500755"/>
            <a:ext cx="7827645" cy="368300"/>
          </a:xfrm>
          <a:prstGeom prst="rect">
            <a:avLst/>
          </a:prstGeom>
          <a:noFill/>
        </p:spPr>
        <p:txBody>
          <a:bodyPr wrap="square" rtlCol="0">
            <a:spAutoFit/>
          </a:bodyPr>
          <a:p>
            <a:r>
              <a:rPr lang="en-IN" altLang="en-US" u="sng">
                <a:solidFill>
                  <a:srgbClr val="FF0000"/>
                </a:solidFill>
                <a:latin typeface="Times New Roman" panose="02020603050405020304" charset="0"/>
                <a:cs typeface="Times New Roman" panose="02020603050405020304" charset="0"/>
              </a:rPr>
              <a:t>Softwares Utilized </a:t>
            </a:r>
            <a:endParaRPr lang="en-IN" altLang="en-US" u="sng">
              <a:solidFill>
                <a:srgbClr val="FF0000"/>
              </a:solidFill>
              <a:latin typeface="Times New Roman" panose="02020603050405020304" charset="0"/>
              <a:cs typeface="Times New Roman" panose="02020603050405020304" charset="0"/>
            </a:endParaRPr>
          </a:p>
        </p:txBody>
      </p:sp>
      <p:sp>
        <p:nvSpPr>
          <p:cNvPr id="8" name="Content Placeholder 2"/>
          <p:cNvSpPr>
            <a:spLocks noGrp="1"/>
          </p:cNvSpPr>
          <p:nvPr/>
        </p:nvSpPr>
        <p:spPr>
          <a:xfrm>
            <a:off x="323215" y="3933190"/>
            <a:ext cx="8427085" cy="2670175"/>
          </a:xfrm>
          <a:prstGeom prst="rect">
            <a:avLst/>
          </a:prstGeom>
          <a:noFill/>
          <a:ln w="0">
            <a:noFill/>
          </a:ln>
        </p:spPr>
        <p:txBody>
          <a:bodyPr lIns="0" tIns="0" rIns="0" bIns="0" anchor="t">
            <a:noAutofit/>
          </a:bodyPr>
          <a:lstStyle>
            <a:lvl1pPr/>
            <a:lvl2pPr/>
            <a:lvl3pPr/>
            <a:lvl4pPr/>
            <a:lvl5pPr/>
            <a:lvl6pPr/>
            <a:lvl7pPr/>
            <a:lvl8pPr/>
            <a:lvl9pPr/>
          </a:lstStyle>
          <a:p>
            <a:pPr indent="0" algn="just">
              <a:buFont typeface="Arial" panose="020B0604020202020204" pitchFamily="34" charset="0"/>
              <a:buNone/>
            </a:pPr>
            <a:r>
              <a:rPr lang="en-IN" altLang="en-US" sz="1400">
                <a:latin typeface="Times New Roman" panose="02020603050405020304" charset="0"/>
                <a:cs typeface="Times New Roman" panose="02020603050405020304" charset="0"/>
              </a:rPr>
              <a:t>1. Teachable Machine:</a:t>
            </a:r>
            <a:endParaRPr lang="en-IN" altLang="en-US" sz="1400">
              <a:latin typeface="Times New Roman" panose="02020603050405020304" charset="0"/>
              <a:cs typeface="Times New Roman" panose="02020603050405020304" charset="0"/>
            </a:endParaRPr>
          </a:p>
          <a:p>
            <a:pPr indent="457200" algn="just">
              <a:buFont typeface="Arial" panose="020B0604020202020204" pitchFamily="34" charset="0"/>
              <a:buNone/>
            </a:pPr>
            <a:r>
              <a:rPr lang="en-IN" altLang="en-US" sz="1300">
                <a:latin typeface="Times New Roman" panose="02020603050405020304" charset="0"/>
                <a:cs typeface="Times New Roman" panose="02020603050405020304" charset="0"/>
              </a:rPr>
              <a:t>Teachable Machine is a user-friendly web tool by Google that allows anyone to train machine learning models without coding. It simplifies the process of creating image, sound, or pose-based models for various applications.</a:t>
            </a:r>
            <a:endParaRPr lang="en-IN" altLang="en-US" sz="13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IN" altLang="en-US" sz="1200">
              <a:latin typeface="Times New Roman" panose="02020603050405020304" charset="0"/>
              <a:cs typeface="Times New Roman" panose="02020603050405020304" charset="0"/>
            </a:endParaRPr>
          </a:p>
          <a:p>
            <a:pPr indent="0" algn="just">
              <a:buFont typeface="Arial" panose="020B0604020202020204" pitchFamily="34" charset="0"/>
              <a:buNone/>
            </a:pPr>
            <a:r>
              <a:rPr lang="en-IN" altLang="en-US" sz="1400">
                <a:latin typeface="Times New Roman" panose="02020603050405020304" charset="0"/>
                <a:cs typeface="Times New Roman" panose="02020603050405020304" charset="0"/>
              </a:rPr>
              <a:t>2. Google Colab:</a:t>
            </a:r>
            <a:endParaRPr lang="en-IN" altLang="en-US" sz="1400">
              <a:latin typeface="Times New Roman" panose="02020603050405020304" charset="0"/>
              <a:cs typeface="Times New Roman" panose="02020603050405020304" charset="0"/>
            </a:endParaRPr>
          </a:p>
          <a:p>
            <a:pPr indent="457200" algn="just">
              <a:buFont typeface="Arial" panose="020B0604020202020204" pitchFamily="34" charset="0"/>
              <a:buNone/>
            </a:pPr>
            <a:r>
              <a:rPr lang="en-IN" altLang="en-US" sz="1300">
                <a:latin typeface="Times New Roman" panose="02020603050405020304" charset="0"/>
                <a:cs typeface="Times New Roman" panose="02020603050405020304" charset="0"/>
              </a:rPr>
              <a:t>Google Colab, short for Colaboratory, is a free cloud-based platform provided by Google that allows users to write and execute Python code in a browser environment. It offers GPU and TPU support, facilitating collaborative coding and data analysis tasks.</a:t>
            </a:r>
            <a:endParaRPr lang="en-IN" altLang="en-US" sz="13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IN" altLang="en-US" sz="1200">
              <a:latin typeface="Times New Roman" panose="02020603050405020304" charset="0"/>
              <a:cs typeface="Times New Roman" panose="02020603050405020304" charset="0"/>
            </a:endParaRPr>
          </a:p>
          <a:p>
            <a:pPr indent="0" algn="just">
              <a:buFont typeface="Arial" panose="020B0604020202020204" pitchFamily="34" charset="0"/>
              <a:buNone/>
            </a:pPr>
            <a:r>
              <a:rPr lang="en-IN" altLang="en-US" sz="1400">
                <a:latin typeface="Times New Roman" panose="02020603050405020304" charset="0"/>
                <a:cs typeface="Times New Roman" panose="02020603050405020304" charset="0"/>
              </a:rPr>
              <a:t>3. LabelImg:</a:t>
            </a:r>
            <a:endParaRPr lang="en-IN" altLang="en-US" sz="1400">
              <a:latin typeface="Times New Roman" panose="02020603050405020304" charset="0"/>
              <a:cs typeface="Times New Roman" panose="02020603050405020304" charset="0"/>
            </a:endParaRPr>
          </a:p>
          <a:p>
            <a:pPr indent="457200" algn="just">
              <a:buFont typeface="Arial" panose="020B0604020202020204" pitchFamily="34" charset="0"/>
              <a:buNone/>
            </a:pPr>
            <a:r>
              <a:rPr lang="en-IN" altLang="en-US" sz="1300">
                <a:latin typeface="Times New Roman" panose="02020603050405020304" charset="0"/>
                <a:cs typeface="Times New Roman" panose="02020603050405020304" charset="0"/>
              </a:rPr>
              <a:t>LabelImg is an open-source graphical image annotation tool used to label images for object detection tasks. It enables users to draw bounding boxes around objects and assign labels, generating annotations in various formats compatible with machine learning frameworks.</a:t>
            </a:r>
            <a:endParaRPr lang="en-IN" altLang="en-US" sz="13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5605" y="980440"/>
            <a:ext cx="8345170" cy="504190"/>
          </a:xfrm>
        </p:spPr>
        <p:txBody>
          <a:bodyPr/>
          <a:p>
            <a:r>
              <a:rPr lang="en-IN" altLang="en-US" b="1" u="sng">
                <a:solidFill>
                  <a:srgbClr val="FF0000"/>
                </a:solidFill>
                <a:latin typeface="Times New Roman" panose="02020603050405020304" charset="0"/>
                <a:cs typeface="Times New Roman" panose="02020603050405020304" charset="0"/>
              </a:rPr>
              <a:t>Iteration #1 : Using Google Colab and LabelImg</a:t>
            </a:r>
            <a:endParaRPr lang="en-IN" altLang="en-US" b="1" u="sng">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p:nvPr>
        </p:nvSpPr>
        <p:spPr>
          <a:xfrm>
            <a:off x="395605" y="1556385"/>
            <a:ext cx="8427085" cy="524510"/>
          </a:xfrm>
        </p:spPr>
        <p:txBody>
          <a:bodyPr>
            <a:normAutofit lnSpcReduction="20000"/>
          </a:bodyPr>
          <a:p>
            <a:pPr algn="just"/>
            <a:r>
              <a:rPr lang="en-IN" altLang="en-US" sz="1400">
                <a:latin typeface="Times New Roman" panose="02020603050405020304" charset="0"/>
                <a:cs typeface="Times New Roman" panose="02020603050405020304" charset="0"/>
              </a:rPr>
              <a:t>The steps involved in first iteration of Machine Leaning can be summarized with help of flowchart below.</a:t>
            </a:r>
            <a:endParaRPr lang="en-IN" altLang="en-US" sz="1400">
              <a:latin typeface="Times New Roman" panose="02020603050405020304" charset="0"/>
              <a:cs typeface="Times New Roman" panose="02020603050405020304" charset="0"/>
            </a:endParaRPr>
          </a:p>
        </p:txBody>
      </p:sp>
      <p:pic>
        <p:nvPicPr>
          <p:cNvPr id="4" name="Picture 3" descr="Flowchart2"/>
          <p:cNvPicPr>
            <a:picLocks noChangeAspect="1"/>
          </p:cNvPicPr>
          <p:nvPr/>
        </p:nvPicPr>
        <p:blipFill>
          <a:blip r:embed="rId1"/>
          <a:stretch>
            <a:fillRect/>
          </a:stretch>
        </p:blipFill>
        <p:spPr>
          <a:xfrm>
            <a:off x="502920" y="1988820"/>
            <a:ext cx="8138160" cy="1508760"/>
          </a:xfrm>
          <a:prstGeom prst="rect">
            <a:avLst/>
          </a:prstGeom>
        </p:spPr>
      </p:pic>
      <p:graphicFrame>
        <p:nvGraphicFramePr>
          <p:cNvPr id="5" name="Table 4"/>
          <p:cNvGraphicFramePr/>
          <p:nvPr/>
        </p:nvGraphicFramePr>
        <p:xfrm>
          <a:off x="1331595" y="4076700"/>
          <a:ext cx="6556375" cy="2506980"/>
        </p:xfrm>
        <a:graphic>
          <a:graphicData uri="http://schemas.openxmlformats.org/drawingml/2006/table">
            <a:tbl>
              <a:tblPr firstRow="1" bandRow="1">
                <a:tableStyleId>{5C22544A-7EE6-4342-B048-85BDC9FD1C3A}</a:tableStyleId>
              </a:tblPr>
              <a:tblGrid>
                <a:gridCol w="1311275"/>
                <a:gridCol w="1311275"/>
                <a:gridCol w="1311275"/>
                <a:gridCol w="1311275"/>
                <a:gridCol w="1311275"/>
              </a:tblGrid>
              <a:tr h="538480">
                <a:tc>
                  <a:txBody>
                    <a:bodyPr/>
                    <a:p>
                      <a:pPr algn="ctr">
                        <a:buNone/>
                      </a:pPr>
                      <a:r>
                        <a:rPr lang="en-IN" altLang="en-US" sz="1300">
                          <a:latin typeface="Times New Roman" panose="02020603050405020304" charset="0"/>
                          <a:cs typeface="Times New Roman" panose="02020603050405020304" charset="0"/>
                        </a:rPr>
                        <a:t>Car</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Training </a:t>
                      </a:r>
                      <a:endParaRPr lang="en-IN" altLang="en-US" sz="1300">
                        <a:latin typeface="Times New Roman" panose="02020603050405020304" charset="0"/>
                        <a:cs typeface="Times New Roman" panose="02020603050405020304" charset="0"/>
                      </a:endParaRPr>
                    </a:p>
                    <a:p>
                      <a:pPr algn="ctr">
                        <a:buNone/>
                      </a:pPr>
                      <a:r>
                        <a:rPr lang="en-IN" altLang="en-US" sz="1300">
                          <a:latin typeface="Times New Roman" panose="02020603050405020304" charset="0"/>
                          <a:cs typeface="Times New Roman" panose="02020603050405020304" charset="0"/>
                        </a:rPr>
                        <a:t>(80%)</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Validation (10%)</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Testing </a:t>
                      </a:r>
                      <a:endParaRPr lang="en-IN" altLang="en-US" sz="1300">
                        <a:latin typeface="Times New Roman" panose="02020603050405020304" charset="0"/>
                        <a:cs typeface="Times New Roman" panose="02020603050405020304" charset="0"/>
                      </a:endParaRPr>
                    </a:p>
                    <a:p>
                      <a:pPr algn="ctr">
                        <a:buNone/>
                      </a:pPr>
                      <a:r>
                        <a:rPr lang="en-IN" altLang="en-US" sz="1300">
                          <a:latin typeface="Times New Roman" panose="02020603050405020304" charset="0"/>
                          <a:cs typeface="Times New Roman" panose="02020603050405020304" charset="0"/>
                          <a:sym typeface="+mn-ea"/>
                        </a:rPr>
                        <a:t>(10%)</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Total</a:t>
                      </a:r>
                      <a:endParaRPr lang="en-IN" altLang="en-US" sz="1300">
                        <a:latin typeface="Times New Roman" panose="02020603050405020304" charset="0"/>
                        <a:cs typeface="Times New Roman" panose="02020603050405020304" charset="0"/>
                      </a:endParaRPr>
                    </a:p>
                    <a:p>
                      <a:pPr algn="ctr">
                        <a:buNone/>
                      </a:pPr>
                      <a:r>
                        <a:rPr lang="en-IN" altLang="en-US" sz="1300">
                          <a:latin typeface="Times New Roman" panose="02020603050405020304" charset="0"/>
                          <a:cs typeface="Times New Roman" panose="02020603050405020304" charset="0"/>
                        </a:rPr>
                        <a:t>(1193 Images)</a:t>
                      </a:r>
                      <a:endParaRPr lang="en-IN" altLang="en-US" sz="1300">
                        <a:latin typeface="Times New Roman" panose="02020603050405020304" charset="0"/>
                        <a:cs typeface="Times New Roman" panose="02020603050405020304" charset="0"/>
                      </a:endParaRPr>
                    </a:p>
                  </a:txBody>
                  <a:tcPr/>
                </a:tc>
              </a:tr>
              <a:tr h="373380">
                <a:tc>
                  <a:txBody>
                    <a:bodyPr/>
                    <a:p>
                      <a:pPr algn="ctr">
                        <a:buNone/>
                      </a:pPr>
                      <a:r>
                        <a:rPr lang="en-IN" altLang="en-US" sz="1300">
                          <a:latin typeface="Times New Roman" panose="02020603050405020304" charset="0"/>
                          <a:cs typeface="Times New Roman" panose="02020603050405020304" charset="0"/>
                        </a:rPr>
                        <a:t>Hyundai Ioniq</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267</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33</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33</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333</a:t>
                      </a:r>
                      <a:endParaRPr lang="en-IN" altLang="en-US" sz="1300">
                        <a:latin typeface="Times New Roman" panose="02020603050405020304" charset="0"/>
                        <a:cs typeface="Times New Roman" panose="02020603050405020304" charset="0"/>
                      </a:endParaRPr>
                    </a:p>
                  </a:txBody>
                  <a:tcPr/>
                </a:tc>
              </a:tr>
              <a:tr h="358775">
                <a:tc>
                  <a:txBody>
                    <a:bodyPr/>
                    <a:p>
                      <a:pPr algn="ctr">
                        <a:buNone/>
                      </a:pPr>
                      <a:r>
                        <a:rPr lang="en-IN" altLang="en-US" sz="1300">
                          <a:latin typeface="Times New Roman" panose="02020603050405020304" charset="0"/>
                          <a:cs typeface="Times New Roman" panose="02020603050405020304" charset="0"/>
                        </a:rPr>
                        <a:t>Tata Nano</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304</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254</a:t>
                      </a:r>
                      <a:endParaRPr lang="en-IN" altLang="en-US" sz="1300">
                        <a:latin typeface="Times New Roman" panose="02020603050405020304" charset="0"/>
                        <a:cs typeface="Times New Roman" panose="02020603050405020304" charset="0"/>
                      </a:endParaRPr>
                    </a:p>
                  </a:txBody>
                  <a:tcPr/>
                </a:tc>
              </a:tr>
              <a:tr h="428625">
                <a:tc>
                  <a:txBody>
                    <a:bodyPr/>
                    <a:p>
                      <a:pPr algn="ctr">
                        <a:buNone/>
                      </a:pPr>
                      <a:r>
                        <a:rPr lang="en-IN" altLang="en-US" sz="1300">
                          <a:latin typeface="Times New Roman" panose="02020603050405020304" charset="0"/>
                          <a:cs typeface="Times New Roman" panose="02020603050405020304" charset="0"/>
                        </a:rPr>
                        <a:t>Tata Nexon</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201</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251</a:t>
                      </a:r>
                      <a:endParaRPr lang="en-IN" altLang="en-US" sz="1300">
                        <a:latin typeface="Times New Roman" panose="02020603050405020304" charset="0"/>
                        <a:cs typeface="Times New Roman" panose="02020603050405020304" charset="0"/>
                      </a:endParaRPr>
                    </a:p>
                  </a:txBody>
                  <a:tcPr/>
                </a:tc>
              </a:tr>
              <a:tr h="379095">
                <a:tc>
                  <a:txBody>
                    <a:bodyPr/>
                    <a:p>
                      <a:pPr algn="ctr">
                        <a:buNone/>
                      </a:pPr>
                      <a:r>
                        <a:rPr lang="en-IN" altLang="en-US" sz="1300">
                          <a:latin typeface="Times New Roman" panose="02020603050405020304" charset="0"/>
                          <a:cs typeface="Times New Roman" panose="02020603050405020304" charset="0"/>
                        </a:rPr>
                        <a:t>Tata Tiago</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151</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19</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19</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189</a:t>
                      </a:r>
                      <a:endParaRPr lang="en-IN" altLang="en-US" sz="1300">
                        <a:latin typeface="Times New Roman" panose="02020603050405020304" charset="0"/>
                        <a:cs typeface="Times New Roman" panose="02020603050405020304" charset="0"/>
                      </a:endParaRPr>
                    </a:p>
                  </a:txBody>
                  <a:tcPr/>
                </a:tc>
              </a:tr>
              <a:tr h="428625">
                <a:tc>
                  <a:txBody>
                    <a:bodyPr/>
                    <a:p>
                      <a:pPr algn="ctr">
                        <a:buNone/>
                      </a:pPr>
                      <a:r>
                        <a:rPr lang="en-IN" altLang="en-US" sz="1300">
                          <a:latin typeface="Times New Roman" panose="02020603050405020304" charset="0"/>
                          <a:cs typeface="Times New Roman" panose="02020603050405020304" charset="0"/>
                        </a:rPr>
                        <a:t>XUV 400</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134</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16</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16</a:t>
                      </a:r>
                      <a:endParaRPr lang="en-IN" altLang="en-US" sz="1300">
                        <a:latin typeface="Times New Roman" panose="02020603050405020304" charset="0"/>
                        <a:cs typeface="Times New Roman" panose="02020603050405020304" charset="0"/>
                      </a:endParaRPr>
                    </a:p>
                  </a:txBody>
                  <a:tcPr/>
                </a:tc>
                <a:tc>
                  <a:txBody>
                    <a:bodyPr/>
                    <a:p>
                      <a:pPr algn="ctr">
                        <a:buNone/>
                      </a:pPr>
                      <a:r>
                        <a:rPr lang="en-IN" altLang="en-US" sz="1300">
                          <a:latin typeface="Times New Roman" panose="02020603050405020304" charset="0"/>
                          <a:cs typeface="Times New Roman" panose="02020603050405020304" charset="0"/>
                        </a:rPr>
                        <a:t>166</a:t>
                      </a:r>
                      <a:endParaRPr lang="en-IN" altLang="en-US" sz="1300">
                        <a:latin typeface="Times New Roman" panose="02020603050405020304" charset="0"/>
                        <a:cs typeface="Times New Roman" panose="02020603050405020304" charset="0"/>
                      </a:endParaRPr>
                    </a:p>
                  </a:txBody>
                  <a:tcPr/>
                </a:tc>
              </a:tr>
            </a:tbl>
          </a:graphicData>
        </a:graphic>
      </p:graphicFrame>
      <p:sp>
        <p:nvSpPr>
          <p:cNvPr id="9" name="Content Placeholder 2"/>
          <p:cNvSpPr>
            <a:spLocks noGrp="1"/>
          </p:cNvSpPr>
          <p:nvPr/>
        </p:nvSpPr>
        <p:spPr>
          <a:xfrm>
            <a:off x="379095" y="3764280"/>
            <a:ext cx="8427085" cy="240665"/>
          </a:xfrm>
          <a:prstGeom prst="rect">
            <a:avLst/>
          </a:prstGeom>
          <a:noFill/>
          <a:ln w="0">
            <a:noFill/>
          </a:ln>
        </p:spPr>
        <p:txBody>
          <a:bodyPr lIns="0" tIns="0" rIns="0" bIns="0" anchor="t">
            <a:normAutofit lnSpcReduction="20000"/>
          </a:bodyPr>
          <a:lstStyle>
            <a:lvl1pPr/>
            <a:lvl2pPr/>
            <a:lvl3pPr/>
            <a:lvl4pPr/>
            <a:lvl5pPr/>
            <a:lvl6pPr/>
            <a:lvl7pPr/>
            <a:lvl8pPr/>
            <a:lvl9pPr/>
          </a:lstStyle>
          <a:p>
            <a:pPr algn="just"/>
            <a:r>
              <a:rPr lang="en-IN" altLang="en-US" sz="1400">
                <a:latin typeface="Times New Roman" panose="02020603050405020304" charset="0"/>
                <a:cs typeface="Times New Roman" panose="02020603050405020304" charset="0"/>
              </a:rPr>
              <a:t>Below table shows the total number of images annotated and used for the purpose of ML Training.</a:t>
            </a:r>
            <a:endParaRPr lang="en-IN" altLang="en-US" sz="140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60"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pic>
        <p:nvPicPr>
          <p:cNvPr id="3" name="Picture 2" descr="Screenshot 2024-03-07 10035"/>
          <p:cNvPicPr>
            <a:picLocks noChangeAspect="1"/>
          </p:cNvPicPr>
          <p:nvPr/>
        </p:nvPicPr>
        <p:blipFill>
          <a:blip r:embed="rId1"/>
          <a:srcRect b="-134"/>
          <a:stretch>
            <a:fillRect/>
          </a:stretch>
        </p:blipFill>
        <p:spPr>
          <a:xfrm>
            <a:off x="-22225" y="1484630"/>
            <a:ext cx="4446270" cy="2611755"/>
          </a:xfrm>
          <a:prstGeom prst="rect">
            <a:avLst/>
          </a:prstGeom>
        </p:spPr>
      </p:pic>
      <p:sp>
        <p:nvSpPr>
          <p:cNvPr id="2" name="Title 1"/>
          <p:cNvSpPr>
            <a:spLocks noGrp="1"/>
          </p:cNvSpPr>
          <p:nvPr>
            <p:ph type="title"/>
          </p:nvPr>
        </p:nvSpPr>
        <p:spPr>
          <a:xfrm>
            <a:off x="179705" y="980440"/>
            <a:ext cx="8345170" cy="504190"/>
          </a:xfrm>
        </p:spPr>
        <p:txBody>
          <a:bodyPr/>
          <a:p>
            <a:r>
              <a:rPr lang="en-IN" altLang="en-US" sz="1600" b="1" u="sng">
                <a:solidFill>
                  <a:srgbClr val="FF0000"/>
                </a:solidFill>
                <a:latin typeface="Times New Roman" panose="02020603050405020304" charset="0"/>
                <a:cs typeface="Times New Roman" panose="02020603050405020304" charset="0"/>
              </a:rPr>
              <a:t>Annotation using LabelImg</a:t>
            </a:r>
            <a:endParaRPr lang="en-IN" altLang="en-US" sz="1600" b="1" u="sng">
              <a:solidFill>
                <a:srgbClr val="FF0000"/>
              </a:solidFill>
              <a:latin typeface="Times New Roman" panose="02020603050405020304" charset="0"/>
              <a:cs typeface="Times New Roman" panose="02020603050405020304" charset="0"/>
            </a:endParaRPr>
          </a:p>
        </p:txBody>
      </p:sp>
      <p:pic>
        <p:nvPicPr>
          <p:cNvPr id="4" name="Picture 3" descr="Screenshot 2024-03-07 100353"/>
          <p:cNvPicPr>
            <a:picLocks noChangeAspect="1"/>
          </p:cNvPicPr>
          <p:nvPr/>
        </p:nvPicPr>
        <p:blipFill>
          <a:blip r:embed="rId2"/>
          <a:srcRect l="1564" b="6330"/>
          <a:stretch>
            <a:fillRect/>
          </a:stretch>
        </p:blipFill>
        <p:spPr>
          <a:xfrm>
            <a:off x="4424045" y="3906520"/>
            <a:ext cx="4756785" cy="2546350"/>
          </a:xfrm>
          <a:prstGeom prst="rect">
            <a:avLst/>
          </a:prstGeom>
        </p:spPr>
      </p:pic>
      <p:pic>
        <p:nvPicPr>
          <p:cNvPr id="5" name="Picture 4" descr="Screenshot 2024-03-07 100809"/>
          <p:cNvPicPr>
            <a:picLocks noChangeAspect="1"/>
          </p:cNvPicPr>
          <p:nvPr/>
        </p:nvPicPr>
        <p:blipFill>
          <a:blip r:embed="rId3"/>
          <a:srcRect t="836" b="8207"/>
          <a:stretch>
            <a:fillRect/>
          </a:stretch>
        </p:blipFill>
        <p:spPr>
          <a:xfrm>
            <a:off x="-22225" y="4004945"/>
            <a:ext cx="4371340" cy="2447925"/>
          </a:xfrm>
          <a:prstGeom prst="rect">
            <a:avLst/>
          </a:prstGeom>
        </p:spPr>
      </p:pic>
      <p:pic>
        <p:nvPicPr>
          <p:cNvPr id="6" name="Picture 5" descr="Screenshot 2024-03-07 100909"/>
          <p:cNvPicPr>
            <a:picLocks noChangeAspect="1"/>
          </p:cNvPicPr>
          <p:nvPr/>
        </p:nvPicPr>
        <p:blipFill>
          <a:blip r:embed="rId4"/>
          <a:srcRect b="8347"/>
          <a:stretch>
            <a:fillRect/>
          </a:stretch>
        </p:blipFill>
        <p:spPr>
          <a:xfrm>
            <a:off x="4424680" y="1484630"/>
            <a:ext cx="4827905" cy="2489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60"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
        <p:nvSpPr>
          <p:cNvPr id="2" name="Title 1"/>
          <p:cNvSpPr>
            <a:spLocks noGrp="1"/>
          </p:cNvSpPr>
          <p:nvPr>
            <p:ph type="title"/>
          </p:nvPr>
        </p:nvSpPr>
        <p:spPr>
          <a:xfrm>
            <a:off x="6228080" y="1340485"/>
            <a:ext cx="2670175" cy="4866640"/>
          </a:xfrm>
        </p:spPr>
        <p:txBody>
          <a:bodyPr/>
          <a:p>
            <a:pPr algn="just"/>
            <a:r>
              <a:rPr lang="en-IN" altLang="en-US" sz="1400" b="0" u="none">
                <a:solidFill>
                  <a:schemeClr val="tx1"/>
                </a:solidFill>
                <a:latin typeface="Times New Roman" panose="02020603050405020304" charset="0"/>
                <a:cs typeface="Times New Roman" panose="02020603050405020304" charset="0"/>
              </a:rPr>
              <a:t>In machine learning training, I</a:t>
            </a:r>
            <a:r>
              <a:rPr lang="en-IN" altLang="en-US" sz="1400" b="0" u="sng">
                <a:solidFill>
                  <a:schemeClr val="tx1"/>
                </a:solidFill>
                <a:latin typeface="Times New Roman" panose="02020603050405020304" charset="0"/>
                <a:cs typeface="Times New Roman" panose="02020603050405020304" charset="0"/>
              </a:rPr>
              <a:t>nference Time</a:t>
            </a:r>
            <a:r>
              <a:rPr lang="en-IN" altLang="en-US" sz="1400" b="0" u="none">
                <a:solidFill>
                  <a:schemeClr val="tx1"/>
                </a:solidFill>
                <a:latin typeface="Times New Roman" panose="02020603050405020304" charset="0"/>
                <a:cs typeface="Times New Roman" panose="02020603050405020304" charset="0"/>
              </a:rPr>
              <a:t> refers to the </a:t>
            </a:r>
            <a:r>
              <a:rPr lang="en-IN" altLang="en-US" sz="1400" b="0" i="1" u="none">
                <a:solidFill>
                  <a:schemeClr val="tx1"/>
                </a:solidFill>
                <a:latin typeface="Times New Roman" panose="02020603050405020304" charset="0"/>
                <a:cs typeface="Times New Roman" panose="02020603050405020304" charset="0"/>
              </a:rPr>
              <a:t>duration it takes for a trained model to process input data and produce predictions or outputs</a:t>
            </a:r>
            <a:r>
              <a:rPr lang="en-IN" altLang="en-US" sz="1400" b="0" u="none">
                <a:solidFill>
                  <a:schemeClr val="tx1"/>
                </a:solidFill>
                <a:latin typeface="Times New Roman" panose="02020603050405020304" charset="0"/>
                <a:cs typeface="Times New Roman" panose="02020603050405020304" charset="0"/>
              </a:rPr>
              <a:t>. It measures the speed at which the model can make predictions once it's deployed for inference of new data.</a:t>
            </a:r>
            <a:br>
              <a:rPr lang="en-IN" altLang="en-US" sz="1400" b="0" u="none">
                <a:solidFill>
                  <a:schemeClr val="tx1"/>
                </a:solidFill>
                <a:latin typeface="Times New Roman" panose="02020603050405020304" charset="0"/>
                <a:cs typeface="Times New Roman" panose="02020603050405020304" charset="0"/>
              </a:rPr>
            </a:br>
            <a:br>
              <a:rPr lang="en-IN" altLang="en-US" sz="1400" b="0" u="none">
                <a:solidFill>
                  <a:schemeClr val="tx1"/>
                </a:solidFill>
                <a:latin typeface="Times New Roman" panose="02020603050405020304" charset="0"/>
                <a:cs typeface="Times New Roman" panose="02020603050405020304" charset="0"/>
              </a:rPr>
            </a:br>
            <a:r>
              <a:rPr lang="en-IN" altLang="en-US" sz="1400" b="0" u="none">
                <a:solidFill>
                  <a:schemeClr val="tx1"/>
                </a:solidFill>
                <a:latin typeface="Times New Roman" panose="02020603050405020304" charset="0"/>
                <a:cs typeface="Times New Roman" panose="02020603050405020304" charset="0"/>
              </a:rPr>
              <a:t>On the other hand, </a:t>
            </a:r>
            <a:r>
              <a:rPr lang="en-IN" altLang="en-US" sz="1400" b="0" u="sng">
                <a:solidFill>
                  <a:schemeClr val="tx1"/>
                </a:solidFill>
                <a:latin typeface="Times New Roman" panose="02020603050405020304" charset="0"/>
                <a:cs typeface="Times New Roman" panose="02020603050405020304" charset="0"/>
              </a:rPr>
              <a:t>Throughput</a:t>
            </a:r>
            <a:r>
              <a:rPr lang="en-IN" altLang="en-US" sz="1400" b="0" u="none">
                <a:solidFill>
                  <a:schemeClr val="tx1"/>
                </a:solidFill>
                <a:latin typeface="Times New Roman" panose="02020603050405020304" charset="0"/>
                <a:cs typeface="Times New Roman" panose="02020603050405020304" charset="0"/>
              </a:rPr>
              <a:t> or </a:t>
            </a:r>
            <a:r>
              <a:rPr lang="en-IN" altLang="en-US" sz="1400" b="0" u="sng">
                <a:solidFill>
                  <a:schemeClr val="tx1"/>
                </a:solidFill>
                <a:latin typeface="Times New Roman" panose="02020603050405020304" charset="0"/>
                <a:cs typeface="Times New Roman" panose="02020603050405020304" charset="0"/>
              </a:rPr>
              <a:t>Frames Per Second (FPS)</a:t>
            </a:r>
            <a:r>
              <a:rPr lang="en-IN" altLang="en-US" sz="1400" b="0" u="none">
                <a:solidFill>
                  <a:schemeClr val="tx1"/>
                </a:solidFill>
                <a:latin typeface="Times New Roman" panose="02020603050405020304" charset="0"/>
                <a:cs typeface="Times New Roman" panose="02020603050405020304" charset="0"/>
              </a:rPr>
              <a:t> is a measure of the </a:t>
            </a:r>
            <a:r>
              <a:rPr lang="en-IN" altLang="en-US" sz="1400" b="0" i="1" u="none">
                <a:solidFill>
                  <a:schemeClr val="tx1"/>
                </a:solidFill>
                <a:latin typeface="Times New Roman" panose="02020603050405020304" charset="0"/>
                <a:cs typeface="Times New Roman" panose="02020603050405020304" charset="0"/>
              </a:rPr>
              <a:t>number of predictions or inferences a model can make in a given amount of time</a:t>
            </a:r>
            <a:r>
              <a:rPr lang="en-IN" altLang="en-US" sz="1400" b="0" u="none">
                <a:solidFill>
                  <a:schemeClr val="tx1"/>
                </a:solidFill>
                <a:latin typeface="Times New Roman" panose="02020603050405020304" charset="0"/>
                <a:cs typeface="Times New Roman" panose="02020603050405020304" charset="0"/>
              </a:rPr>
              <a:t>, typically measured in seconds. It represents the efficiency of the model in handling real-time data streams or processing large batches of data.</a:t>
            </a:r>
            <a:endParaRPr lang="en-IN" altLang="en-US" sz="1400" b="0" u="none">
              <a:solidFill>
                <a:schemeClr val="tx1"/>
              </a:solidFill>
              <a:latin typeface="Times New Roman" panose="02020603050405020304" charset="0"/>
              <a:cs typeface="Times New Roman" panose="02020603050405020304" charset="0"/>
            </a:endParaRPr>
          </a:p>
        </p:txBody>
      </p:sp>
      <p:pic>
        <p:nvPicPr>
          <p:cNvPr id="8" name="Picture 7" descr="Model Comp2"/>
          <p:cNvPicPr>
            <a:picLocks noChangeAspect="1"/>
          </p:cNvPicPr>
          <p:nvPr/>
        </p:nvPicPr>
        <p:blipFill>
          <a:blip r:embed="rId1"/>
          <a:stretch>
            <a:fillRect/>
          </a:stretch>
        </p:blipFill>
        <p:spPr>
          <a:xfrm>
            <a:off x="539750" y="3676015"/>
            <a:ext cx="5135880" cy="2646045"/>
          </a:xfrm>
          <a:prstGeom prst="rect">
            <a:avLst/>
          </a:prstGeom>
        </p:spPr>
      </p:pic>
      <p:sp>
        <p:nvSpPr>
          <p:cNvPr id="9" name="Title 1"/>
          <p:cNvSpPr>
            <a:spLocks noGrp="1"/>
          </p:cNvSpPr>
          <p:nvPr/>
        </p:nvSpPr>
        <p:spPr>
          <a:xfrm>
            <a:off x="251460" y="980440"/>
            <a:ext cx="8345170" cy="504190"/>
          </a:xfrm>
          <a:prstGeom prst="rect">
            <a:avLst/>
          </a:prstGeom>
          <a:noFill/>
          <a:ln w="0">
            <a:noFill/>
          </a:ln>
        </p:spPr>
        <p:txBody>
          <a:bodyPr lIns="0" tIns="0" rIns="0" bIns="0" anchor="ctr">
            <a:noAutofit/>
          </a:bodyPr>
          <a:lstStyle>
            <a:lvl1pPr/>
          </a:lstStyle>
          <a:p>
            <a:r>
              <a:rPr lang="en-IN" altLang="en-US" sz="1600" b="1" u="none">
                <a:solidFill>
                  <a:schemeClr val="tx1"/>
                </a:solidFill>
                <a:latin typeface="Times New Roman" panose="02020603050405020304" charset="0"/>
                <a:cs typeface="Times New Roman" panose="02020603050405020304" charset="0"/>
              </a:rPr>
              <a:t>Selection of Model is based on below given comparison </a:t>
            </a:r>
            <a:endParaRPr lang="en-IN" altLang="en-US" sz="1600" b="1" u="none">
              <a:solidFill>
                <a:schemeClr val="tx1"/>
              </a:solidFill>
              <a:latin typeface="Times New Roman" panose="02020603050405020304" charset="0"/>
              <a:cs typeface="Times New Roman" panose="02020603050405020304" charset="0"/>
            </a:endParaRPr>
          </a:p>
        </p:txBody>
      </p:sp>
      <p:pic>
        <p:nvPicPr>
          <p:cNvPr id="10" name="Picture 9" descr="Model Comp3"/>
          <p:cNvPicPr>
            <a:picLocks noChangeAspect="1"/>
          </p:cNvPicPr>
          <p:nvPr/>
        </p:nvPicPr>
        <p:blipFill>
          <a:blip r:embed="rId2"/>
          <a:srcRect r="9755"/>
          <a:stretch>
            <a:fillRect/>
          </a:stretch>
        </p:blipFill>
        <p:spPr>
          <a:xfrm>
            <a:off x="395605" y="1404620"/>
            <a:ext cx="5335905" cy="2271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5605" y="980440"/>
            <a:ext cx="8345170" cy="504190"/>
          </a:xfrm>
        </p:spPr>
        <p:txBody>
          <a:bodyPr/>
          <a:p>
            <a:r>
              <a:rPr lang="en-IN" altLang="en-US" b="1" u="sng">
                <a:solidFill>
                  <a:srgbClr val="FF0000"/>
                </a:solidFill>
                <a:latin typeface="Times New Roman" panose="02020603050405020304" charset="0"/>
                <a:cs typeface="Times New Roman" panose="02020603050405020304" charset="0"/>
              </a:rPr>
              <a:t>Iteration #2: Using Teachable Machine</a:t>
            </a:r>
            <a:endParaRPr lang="en-IN" altLang="en-US" b="1" u="sng">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p:nvPr>
        </p:nvSpPr>
        <p:spPr>
          <a:xfrm>
            <a:off x="395605" y="1556385"/>
            <a:ext cx="8427085" cy="254635"/>
          </a:xfrm>
        </p:spPr>
        <p:txBody>
          <a:bodyPr>
            <a:normAutofit lnSpcReduction="20000"/>
          </a:bodyPr>
          <a:p>
            <a:pPr algn="just"/>
            <a:r>
              <a:rPr lang="en-IN" altLang="en-US" sz="1400">
                <a:latin typeface="Times New Roman" panose="02020603050405020304" charset="0"/>
                <a:cs typeface="Times New Roman" panose="02020603050405020304" charset="0"/>
              </a:rPr>
              <a:t>The steps involved in this iteration of Machine Leaning can be summarized with help of flowchart below.</a:t>
            </a:r>
            <a:endParaRPr lang="en-IN" altLang="en-US" sz="1400">
              <a:latin typeface="Times New Roman" panose="02020603050405020304" charset="0"/>
              <a:cs typeface="Times New Roman" panose="02020603050405020304" charset="0"/>
            </a:endParaRPr>
          </a:p>
        </p:txBody>
      </p:sp>
      <p:pic>
        <p:nvPicPr>
          <p:cNvPr id="7" name="Picture 6" descr="Flowchart3"/>
          <p:cNvPicPr>
            <a:picLocks noChangeAspect="1"/>
          </p:cNvPicPr>
          <p:nvPr/>
        </p:nvPicPr>
        <p:blipFill>
          <a:blip r:embed="rId1"/>
          <a:stretch>
            <a:fillRect/>
          </a:stretch>
        </p:blipFill>
        <p:spPr>
          <a:xfrm>
            <a:off x="701040" y="1882775"/>
            <a:ext cx="7741920" cy="807720"/>
          </a:xfrm>
          <a:prstGeom prst="rect">
            <a:avLst/>
          </a:prstGeom>
        </p:spPr>
      </p:pic>
      <p:sp>
        <p:nvSpPr>
          <p:cNvPr id="8" name="Text Box 7"/>
          <p:cNvSpPr txBox="1"/>
          <p:nvPr/>
        </p:nvSpPr>
        <p:spPr>
          <a:xfrm>
            <a:off x="387350" y="2860040"/>
            <a:ext cx="8179435" cy="737235"/>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rPr>
              <a:t>Link to Access our ML Model :</a:t>
            </a:r>
            <a:r>
              <a:rPr lang="en-IN" altLang="en-US" sz="1400">
                <a:latin typeface="Times New Roman" panose="02020603050405020304" charset="0"/>
                <a:cs typeface="Times New Roman" panose="02020603050405020304" charset="0"/>
                <a:hlinkClick r:id="rId2" action="ppaction://hlinkfile"/>
              </a:rPr>
              <a:t> </a:t>
            </a:r>
            <a:r>
              <a:rPr lang="en-US" sz="1400">
                <a:latin typeface="Times New Roman" panose="02020603050405020304" charset="0"/>
                <a:cs typeface="Times New Roman" panose="02020603050405020304" charset="0"/>
                <a:hlinkClick r:id="rId2" action="ppaction://hlinkfile"/>
              </a:rPr>
              <a:t>https://teachablemachine.withgoogle.com/models/p-PDuUpUA/</a:t>
            </a:r>
            <a:endParaRPr lang="en-US" sz="1400">
              <a:latin typeface="Times New Roman" panose="02020603050405020304" charset="0"/>
              <a:cs typeface="Times New Roman" panose="02020603050405020304" charset="0"/>
              <a:hlinkClick r:id="rId2" action="ppaction://hlinkfile"/>
            </a:endParaRPr>
          </a:p>
          <a:p>
            <a:endParaRPr lang="en-IN" altLang="en-US" sz="1400">
              <a:latin typeface="Times New Roman" panose="02020603050405020304" charset="0"/>
              <a:cs typeface="Times New Roman" panose="02020603050405020304" charset="0"/>
            </a:endParaRPr>
          </a:p>
          <a:p>
            <a:r>
              <a:rPr lang="en-IN" altLang="en-US" sz="1400">
                <a:latin typeface="Times New Roman" panose="02020603050405020304" charset="0"/>
                <a:cs typeface="Times New Roman" panose="02020603050405020304" charset="0"/>
              </a:rPr>
              <a:t>The table below shows the parameters set for training the ML Model in this application.</a:t>
            </a:r>
            <a:endParaRPr lang="en-IN" altLang="en-US" sz="1400">
              <a:latin typeface="Times New Roman" panose="02020603050405020304" charset="0"/>
              <a:cs typeface="Times New Roman" panose="02020603050405020304" charset="0"/>
            </a:endParaRPr>
          </a:p>
        </p:txBody>
      </p:sp>
      <p:graphicFrame>
        <p:nvGraphicFramePr>
          <p:cNvPr id="10" name="Table 9"/>
          <p:cNvGraphicFramePr/>
          <p:nvPr/>
        </p:nvGraphicFramePr>
        <p:xfrm>
          <a:off x="2118360" y="4646295"/>
          <a:ext cx="4981575" cy="2004695"/>
        </p:xfrm>
        <a:graphic>
          <a:graphicData uri="http://schemas.openxmlformats.org/drawingml/2006/table">
            <a:tbl>
              <a:tblPr firstRow="1" bandRow="1">
                <a:tableStyleId>{5C22544A-7EE6-4342-B048-85BDC9FD1C3A}</a:tableStyleId>
              </a:tblPr>
              <a:tblGrid>
                <a:gridCol w="996315"/>
                <a:gridCol w="996315"/>
                <a:gridCol w="996315"/>
                <a:gridCol w="996315"/>
                <a:gridCol w="996315"/>
              </a:tblGrid>
              <a:tr h="556895">
                <a:tc>
                  <a:txBody>
                    <a:bodyPr/>
                    <a:p>
                      <a:pPr algn="ctr">
                        <a:buNone/>
                      </a:pPr>
                      <a:r>
                        <a:rPr lang="en-US" sz="1300">
                          <a:latin typeface="Times New Roman" panose="02020603050405020304" charset="0"/>
                          <a:cs typeface="Times New Roman" panose="02020603050405020304" charset="0"/>
                        </a:rPr>
                        <a:t>Iteration No.</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Sample Space </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Correct Predictions</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Incorrect Predictions</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Accuracy (in %age)</a:t>
                      </a:r>
                      <a:endParaRPr lang="en-US" sz="1300">
                        <a:latin typeface="Times New Roman" panose="02020603050405020304" charset="0"/>
                        <a:cs typeface="Times New Roman" panose="02020603050405020304" charset="0"/>
                      </a:endParaRPr>
                    </a:p>
                  </a:txBody>
                  <a:tcPr/>
                </a:tc>
              </a:tr>
              <a:tr h="289560">
                <a:tc>
                  <a:txBody>
                    <a:bodyPr/>
                    <a:p>
                      <a:pPr algn="ctr">
                        <a:buNone/>
                      </a:pPr>
                      <a:r>
                        <a:rPr lang="en-US" sz="1300">
                          <a:latin typeface="Times New Roman" panose="02020603050405020304" charset="0"/>
                          <a:cs typeface="Times New Roman" panose="02020603050405020304" charset="0"/>
                        </a:rPr>
                        <a:t>1</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10</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sym typeface="+mn-ea"/>
                        </a:rPr>
                        <a:t>10</a:t>
                      </a:r>
                      <a:endParaRPr lang="en-US" sz="1300">
                        <a:latin typeface="Times New Roman" panose="02020603050405020304" charset="0"/>
                        <a:cs typeface="Times New Roman" panose="02020603050405020304" charset="0"/>
                        <a:sym typeface="+mn-ea"/>
                      </a:endParaRPr>
                    </a:p>
                  </a:txBody>
                  <a:tcPr/>
                </a:tc>
                <a:tc>
                  <a:txBody>
                    <a:bodyPr/>
                    <a:p>
                      <a:pPr algn="ctr">
                        <a:buNone/>
                      </a:pPr>
                      <a:r>
                        <a:rPr lang="en-US" sz="1300">
                          <a:latin typeface="Times New Roman" panose="02020603050405020304" charset="0"/>
                          <a:cs typeface="Times New Roman" panose="02020603050405020304" charset="0"/>
                        </a:rPr>
                        <a:t>0</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100</a:t>
                      </a:r>
                      <a:endParaRPr lang="en-US" sz="1300">
                        <a:latin typeface="Times New Roman" panose="02020603050405020304" charset="0"/>
                        <a:cs typeface="Times New Roman" panose="02020603050405020304" charset="0"/>
                      </a:endParaRPr>
                    </a:p>
                  </a:txBody>
                  <a:tcPr/>
                </a:tc>
              </a:tr>
              <a:tr h="289560">
                <a:tc>
                  <a:txBody>
                    <a:bodyPr/>
                    <a:p>
                      <a:pPr algn="ctr">
                        <a:buNone/>
                      </a:pPr>
                      <a:r>
                        <a:rPr lang="en-US" sz="1300">
                          <a:latin typeface="Times New Roman" panose="02020603050405020304" charset="0"/>
                          <a:cs typeface="Times New Roman" panose="02020603050405020304" charset="0"/>
                        </a:rPr>
                        <a:t>2</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sym typeface="+mn-ea"/>
                        </a:rPr>
                        <a:t>10</a:t>
                      </a:r>
                      <a:endParaRPr lang="en-US" sz="1300">
                        <a:latin typeface="Times New Roman" panose="02020603050405020304" charset="0"/>
                        <a:cs typeface="Times New Roman" panose="02020603050405020304" charset="0"/>
                        <a:sym typeface="+mn-ea"/>
                      </a:endParaRPr>
                    </a:p>
                  </a:txBody>
                  <a:tcPr/>
                </a:tc>
                <a:tc>
                  <a:txBody>
                    <a:bodyPr/>
                    <a:p>
                      <a:pPr algn="ctr">
                        <a:buNone/>
                      </a:pPr>
                      <a:r>
                        <a:rPr lang="en-US" sz="1300">
                          <a:latin typeface="Times New Roman" panose="02020603050405020304" charset="0"/>
                          <a:cs typeface="Times New Roman" panose="02020603050405020304" charset="0"/>
                        </a:rPr>
                        <a:t>9</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1</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90</a:t>
                      </a:r>
                      <a:endParaRPr lang="en-US" sz="1300">
                        <a:latin typeface="Times New Roman" panose="02020603050405020304" charset="0"/>
                        <a:cs typeface="Times New Roman" panose="02020603050405020304" charset="0"/>
                      </a:endParaRPr>
                    </a:p>
                  </a:txBody>
                  <a:tcPr/>
                </a:tc>
              </a:tr>
              <a:tr h="289560">
                <a:tc>
                  <a:txBody>
                    <a:bodyPr/>
                    <a:p>
                      <a:pPr algn="ctr">
                        <a:buNone/>
                      </a:pPr>
                      <a:r>
                        <a:rPr lang="en-US" sz="1300">
                          <a:latin typeface="Times New Roman" panose="02020603050405020304" charset="0"/>
                          <a:cs typeface="Times New Roman" panose="02020603050405020304" charset="0"/>
                        </a:rPr>
                        <a:t>3</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sym typeface="+mn-ea"/>
                        </a:rPr>
                        <a:t>10</a:t>
                      </a:r>
                      <a:endParaRPr lang="en-US" sz="1300">
                        <a:latin typeface="Times New Roman" panose="02020603050405020304" charset="0"/>
                        <a:cs typeface="Times New Roman" panose="02020603050405020304" charset="0"/>
                        <a:sym typeface="+mn-ea"/>
                      </a:endParaRPr>
                    </a:p>
                  </a:txBody>
                  <a:tcPr/>
                </a:tc>
                <a:tc>
                  <a:txBody>
                    <a:bodyPr/>
                    <a:p>
                      <a:pPr algn="ctr">
                        <a:buNone/>
                      </a:pPr>
                      <a:r>
                        <a:rPr lang="en-US" sz="1300">
                          <a:latin typeface="Times New Roman" panose="02020603050405020304" charset="0"/>
                          <a:cs typeface="Times New Roman" panose="02020603050405020304" charset="0"/>
                        </a:rPr>
                        <a:t>8</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2</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80</a:t>
                      </a:r>
                      <a:endParaRPr lang="en-US" sz="1300">
                        <a:latin typeface="Times New Roman" panose="02020603050405020304" charset="0"/>
                        <a:cs typeface="Times New Roman" panose="02020603050405020304" charset="0"/>
                      </a:endParaRPr>
                    </a:p>
                  </a:txBody>
                  <a:tcPr/>
                </a:tc>
              </a:tr>
              <a:tr h="289560">
                <a:tc>
                  <a:txBody>
                    <a:bodyPr/>
                    <a:p>
                      <a:pPr algn="ctr">
                        <a:buNone/>
                      </a:pPr>
                      <a:r>
                        <a:rPr lang="en-US" sz="1300">
                          <a:latin typeface="Times New Roman" panose="02020603050405020304" charset="0"/>
                          <a:cs typeface="Times New Roman" panose="02020603050405020304" charset="0"/>
                        </a:rPr>
                        <a:t>4</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sym typeface="+mn-ea"/>
                        </a:rPr>
                        <a:t>10</a:t>
                      </a:r>
                      <a:endParaRPr lang="en-US" sz="1300">
                        <a:latin typeface="Times New Roman" panose="02020603050405020304" charset="0"/>
                        <a:cs typeface="Times New Roman" panose="02020603050405020304" charset="0"/>
                        <a:sym typeface="+mn-ea"/>
                      </a:endParaRPr>
                    </a:p>
                  </a:txBody>
                  <a:tcPr/>
                </a:tc>
                <a:tc>
                  <a:txBody>
                    <a:bodyPr/>
                    <a:p>
                      <a:pPr algn="ctr">
                        <a:buNone/>
                      </a:pPr>
                      <a:r>
                        <a:rPr lang="en-US" sz="1300">
                          <a:latin typeface="Times New Roman" panose="02020603050405020304" charset="0"/>
                          <a:cs typeface="Times New Roman" panose="02020603050405020304" charset="0"/>
                        </a:rPr>
                        <a:t>10</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0</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100</a:t>
                      </a:r>
                      <a:endParaRPr lang="en-US" sz="1300">
                        <a:latin typeface="Times New Roman" panose="02020603050405020304" charset="0"/>
                        <a:cs typeface="Times New Roman" panose="02020603050405020304" charset="0"/>
                      </a:endParaRPr>
                    </a:p>
                  </a:txBody>
                  <a:tcPr/>
                </a:tc>
              </a:tr>
              <a:tr h="289560">
                <a:tc>
                  <a:txBody>
                    <a:bodyPr/>
                    <a:p>
                      <a:pPr algn="ctr">
                        <a:buNone/>
                      </a:pPr>
                      <a:r>
                        <a:rPr lang="en-US" sz="1300">
                          <a:latin typeface="Times New Roman" panose="02020603050405020304" charset="0"/>
                          <a:cs typeface="Times New Roman" panose="02020603050405020304" charset="0"/>
                        </a:rPr>
                        <a:t>5</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sym typeface="+mn-ea"/>
                        </a:rPr>
                        <a:t>10</a:t>
                      </a:r>
                      <a:endParaRPr lang="en-US" sz="1300">
                        <a:latin typeface="Times New Roman" panose="02020603050405020304" charset="0"/>
                        <a:cs typeface="Times New Roman" panose="02020603050405020304" charset="0"/>
                        <a:sym typeface="+mn-ea"/>
                      </a:endParaRPr>
                    </a:p>
                  </a:txBody>
                  <a:tcPr/>
                </a:tc>
                <a:tc>
                  <a:txBody>
                    <a:bodyPr/>
                    <a:p>
                      <a:pPr algn="ctr">
                        <a:buNone/>
                      </a:pPr>
                      <a:r>
                        <a:rPr lang="en-US" sz="1300">
                          <a:latin typeface="Times New Roman" panose="02020603050405020304" charset="0"/>
                          <a:cs typeface="Times New Roman" panose="02020603050405020304" charset="0"/>
                        </a:rPr>
                        <a:t>9</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1</a:t>
                      </a:r>
                      <a:endParaRPr lang="en-US" sz="1300">
                        <a:latin typeface="Times New Roman" panose="02020603050405020304" charset="0"/>
                        <a:cs typeface="Times New Roman" panose="02020603050405020304" charset="0"/>
                      </a:endParaRPr>
                    </a:p>
                  </a:txBody>
                  <a:tcPr/>
                </a:tc>
                <a:tc>
                  <a:txBody>
                    <a:bodyPr/>
                    <a:p>
                      <a:pPr algn="ctr">
                        <a:buNone/>
                      </a:pPr>
                      <a:r>
                        <a:rPr lang="en-US" sz="1300">
                          <a:latin typeface="Times New Roman" panose="02020603050405020304" charset="0"/>
                          <a:cs typeface="Times New Roman" panose="02020603050405020304" charset="0"/>
                        </a:rPr>
                        <a:t>90</a:t>
                      </a:r>
                      <a:endParaRPr lang="en-US" sz="1300">
                        <a:latin typeface="Times New Roman" panose="02020603050405020304" charset="0"/>
                        <a:cs typeface="Times New Roman" panose="02020603050405020304" charset="0"/>
                      </a:endParaRPr>
                    </a:p>
                  </a:txBody>
                  <a:tcPr/>
                </a:tc>
              </a:tr>
            </a:tbl>
          </a:graphicData>
        </a:graphic>
      </p:graphicFrame>
      <p:pic>
        <p:nvPicPr>
          <p:cNvPr id="11" name="Picture 10" descr="Parameters"/>
          <p:cNvPicPr>
            <a:picLocks noChangeAspect="1"/>
          </p:cNvPicPr>
          <p:nvPr/>
        </p:nvPicPr>
        <p:blipFill>
          <a:blip r:embed="rId3"/>
          <a:stretch>
            <a:fillRect/>
          </a:stretch>
        </p:blipFill>
        <p:spPr>
          <a:xfrm>
            <a:off x="1881505" y="3724910"/>
            <a:ext cx="5190490" cy="610870"/>
          </a:xfrm>
          <a:prstGeom prst="rect">
            <a:avLst/>
          </a:prstGeom>
        </p:spPr>
      </p:pic>
      <p:sp>
        <p:nvSpPr>
          <p:cNvPr id="12" name="Text Box 11"/>
          <p:cNvSpPr txBox="1"/>
          <p:nvPr/>
        </p:nvSpPr>
        <p:spPr>
          <a:xfrm>
            <a:off x="2841625" y="4407535"/>
            <a:ext cx="3527425" cy="521970"/>
          </a:xfrm>
          <a:prstGeom prst="rect">
            <a:avLst/>
          </a:prstGeom>
          <a:noFill/>
        </p:spPr>
        <p:txBody>
          <a:bodyPr wrap="square" rtlCol="0">
            <a:spAutoFit/>
          </a:bodyPr>
          <a:p>
            <a:r>
              <a:rPr lang="en-IN" altLang="en-US" sz="1400">
                <a:latin typeface="Times New Roman" panose="02020603050405020304" charset="0"/>
                <a:cs typeface="Times New Roman" panose="02020603050405020304" charset="0"/>
                <a:sym typeface="+mn-ea"/>
              </a:rPr>
              <a:t>Below Table shows the accuracy of ML Model.</a:t>
            </a:r>
            <a:endParaRPr lang="en-IN" altLang="en-US" sz="1400">
              <a:latin typeface="Times New Roman" panose="02020603050405020304" charset="0"/>
              <a:cs typeface="Times New Roman" panose="02020603050405020304" charset="0"/>
            </a:endParaRPr>
          </a:p>
          <a:p>
            <a:endParaRPr 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ooter Placeholder 4"/>
          <p:cNvSpPr/>
          <p:nvPr/>
        </p:nvSpPr>
        <p:spPr>
          <a:xfrm>
            <a:off x="3074760" y="640296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Major Project</a:t>
            </a:r>
            <a:endParaRPr lang="en-US" sz="1200" b="0" strike="noStrike" spc="-1">
              <a:latin typeface="Arial" panose="020B0604020202020204"/>
            </a:endParaRPr>
          </a:p>
        </p:txBody>
      </p:sp>
      <p:sp>
        <p:nvSpPr>
          <p:cNvPr id="176" name="PlaceHolder 1"/>
          <p:cNvSpPr>
            <a:spLocks noGrp="1"/>
          </p:cNvSpPr>
          <p:nvPr>
            <p:ph/>
          </p:nvPr>
        </p:nvSpPr>
        <p:spPr>
          <a:xfrm>
            <a:off x="469440" y="1197000"/>
            <a:ext cx="8205840" cy="4835880"/>
          </a:xfrm>
          <a:prstGeom prst="rect">
            <a:avLst/>
          </a:prstGeom>
          <a:noFill/>
          <a:ln w="12600">
            <a:noFill/>
          </a:ln>
        </p:spPr>
        <p:txBody>
          <a:bodyPr lIns="45720" tIns="45000" rIns="45720" bIns="45000" anchor="t">
            <a:noAutofit/>
          </a:bodyPr>
          <a:p>
            <a:pPr>
              <a:lnSpc>
                <a:spcPct val="100000"/>
              </a:lnSpc>
              <a:spcBef>
                <a:spcPts val="1200"/>
              </a:spcBef>
              <a:buNone/>
              <a:tabLst>
                <a:tab pos="0" algn="l"/>
              </a:tabLst>
            </a:pPr>
            <a:r>
              <a:rPr lang="en-US" sz="2000" b="1" strike="noStrike" spc="-1">
                <a:solidFill>
                  <a:srgbClr val="000000"/>
                </a:solidFill>
                <a:latin typeface="Times New Roman" panose="02020603050405020304"/>
                <a:ea typeface="Times New Roman" panose="02020603050405020304"/>
              </a:rPr>
              <a:t>Objective Achieved:</a:t>
            </a:r>
            <a:endParaRPr lang="en-US" sz="2000" b="0" strike="noStrike" spc="-1">
              <a:solidFill>
                <a:srgbClr val="000000"/>
              </a:solidFill>
              <a:latin typeface="Calibri" panose="020F0502020204030204"/>
            </a:endParaRPr>
          </a:p>
          <a:p>
            <a:pPr marL="457200" indent="-317500">
              <a:lnSpc>
                <a:spcPct val="100000"/>
              </a:lnSpc>
              <a:buClr>
                <a:srgbClr val="000000"/>
              </a:buClr>
              <a:buFont typeface="Times Roman"/>
              <a:buChar char="•"/>
              <a:tabLst>
                <a:tab pos="0" algn="l"/>
              </a:tabLst>
            </a:pPr>
            <a:r>
              <a:rPr lang="en-US" sz="1600" b="0" strike="noStrike" spc="-1">
                <a:solidFill>
                  <a:srgbClr val="000000"/>
                </a:solidFill>
                <a:latin typeface="Times New Roman" panose="02020603050405020304" charset="0"/>
                <a:ea typeface="Times New Roman" panose="02020603050405020304"/>
                <a:cs typeface="Times New Roman" panose="02020603050405020304" charset="0"/>
              </a:rPr>
              <a:t>Developed a skeleton structure urdf for a robotic arm.</a:t>
            </a:r>
            <a:endParaRPr lang="en-US" sz="1600" b="0" strike="noStrike" spc="-1">
              <a:solidFill>
                <a:srgbClr val="000000"/>
              </a:solidFill>
              <a:latin typeface="Times New Roman" panose="02020603050405020304" charset="0"/>
              <a:cs typeface="Times New Roman" panose="02020603050405020304" charset="0"/>
            </a:endParaRPr>
          </a:p>
          <a:p>
            <a:pPr marL="457200" indent="-317500">
              <a:lnSpc>
                <a:spcPct val="100000"/>
              </a:lnSpc>
              <a:buClr>
                <a:srgbClr val="000000"/>
              </a:buClr>
              <a:buFont typeface="Times Roman"/>
              <a:buChar char="•"/>
              <a:tabLst>
                <a:tab pos="0" algn="l"/>
              </a:tabLst>
            </a:pPr>
            <a:r>
              <a:rPr lang="en-US" sz="1600" b="0" strike="noStrike" spc="-1">
                <a:solidFill>
                  <a:srgbClr val="000000"/>
                </a:solidFill>
                <a:latin typeface="Times New Roman" panose="02020603050405020304" charset="0"/>
                <a:ea typeface="Times New Roman" panose="02020603050405020304"/>
                <a:cs typeface="Times New Roman" panose="02020603050405020304" charset="0"/>
              </a:rPr>
              <a:t>Implement manual input interface for user interaction (joint state publisher GUI).</a:t>
            </a:r>
            <a:endParaRPr lang="en-US" sz="1600" b="0" strike="noStrike" spc="-1">
              <a:solidFill>
                <a:srgbClr val="000000"/>
              </a:solidFill>
              <a:latin typeface="Times New Roman" panose="02020603050405020304" charset="0"/>
              <a:cs typeface="Times New Roman" panose="02020603050405020304" charset="0"/>
            </a:endParaRPr>
          </a:p>
        </p:txBody>
      </p:sp>
      <p:sp>
        <p:nvSpPr>
          <p:cNvPr id="177" name="Date Placeholder 3"/>
          <p:cNvSpPr/>
          <p:nvPr/>
        </p:nvSpPr>
        <p:spPr>
          <a:xfrm>
            <a:off x="674280" y="6414840"/>
            <a:ext cx="1965600" cy="248040"/>
          </a:xfrm>
          <a:prstGeom prst="rect">
            <a:avLst/>
          </a:prstGeom>
          <a:noFill/>
          <a:ln w="12700">
            <a:noFill/>
          </a:ln>
        </p:spPr>
        <p:style>
          <a:lnRef idx="0">
            <a:srgbClr val="FFFFFF"/>
          </a:lnRef>
          <a:fillRef idx="0">
            <a:srgbClr val="FFFFFF"/>
          </a:fillRef>
          <a:effectRef idx="0">
            <a:srgbClr val="FFFFFF"/>
          </a:effectRef>
          <a:fontRef idx="minor"/>
        </p:style>
      </p:sp>
      <p:pic>
        <p:nvPicPr>
          <p:cNvPr id="182" name="Screenshot 2024-02-04 at 1.39.38 PM.png" descr="Screenshot 2024-02-04 at 1.39.38 PM.png"/>
          <p:cNvPicPr/>
          <p:nvPr/>
        </p:nvPicPr>
        <p:blipFill>
          <a:blip r:embed="rId1"/>
          <a:stretch>
            <a:fillRect/>
          </a:stretch>
        </p:blipFill>
        <p:spPr>
          <a:xfrm>
            <a:off x="542160" y="2655720"/>
            <a:ext cx="4092840" cy="3015000"/>
          </a:xfrm>
          <a:prstGeom prst="rect">
            <a:avLst/>
          </a:prstGeom>
          <a:ln w="12700">
            <a:noFill/>
          </a:ln>
        </p:spPr>
      </p:pic>
      <p:pic>
        <p:nvPicPr>
          <p:cNvPr id="183" name="Screenshot 2024-02-04 at 1.41.08 PM.png" descr="Screenshot 2024-02-04 at 1.41.08 PM.png"/>
          <p:cNvPicPr/>
          <p:nvPr/>
        </p:nvPicPr>
        <p:blipFill>
          <a:blip r:embed="rId2"/>
          <a:stretch>
            <a:fillRect/>
          </a:stretch>
        </p:blipFill>
        <p:spPr>
          <a:xfrm>
            <a:off x="5087520" y="2655720"/>
            <a:ext cx="3303720" cy="3015000"/>
          </a:xfrm>
          <a:prstGeom prst="rect">
            <a:avLst/>
          </a:prstGeom>
          <a:ln w="127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Footer Placeholder 4"/>
          <p:cNvSpPr/>
          <p:nvPr/>
        </p:nvSpPr>
        <p:spPr>
          <a:xfrm>
            <a:off x="3074760" y="640296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Major Project</a:t>
            </a:r>
            <a:endParaRPr lang="en-US" sz="1200" b="0" strike="noStrike" spc="-1">
              <a:latin typeface="Arial" panose="020B0604020202020204"/>
            </a:endParaRPr>
          </a:p>
        </p:txBody>
      </p:sp>
      <p:sp>
        <p:nvSpPr>
          <p:cNvPr id="185" name="PlaceHolder 1"/>
          <p:cNvSpPr>
            <a:spLocks noGrp="1"/>
          </p:cNvSpPr>
          <p:nvPr>
            <p:ph/>
          </p:nvPr>
        </p:nvSpPr>
        <p:spPr>
          <a:xfrm>
            <a:off x="393840" y="1341000"/>
            <a:ext cx="8121240" cy="4835880"/>
          </a:xfrm>
          <a:prstGeom prst="rect">
            <a:avLst/>
          </a:prstGeom>
          <a:noFill/>
          <a:ln w="12600">
            <a:noFill/>
          </a:ln>
        </p:spPr>
        <p:txBody>
          <a:bodyPr lIns="45720" tIns="45000" rIns="45720" bIns="45000" anchor="t">
            <a:noAutofit/>
          </a:bodyPr>
          <a:p>
            <a:pPr>
              <a:lnSpc>
                <a:spcPct val="100000"/>
              </a:lnSpc>
              <a:spcBef>
                <a:spcPts val="1200"/>
              </a:spcBef>
              <a:buNone/>
              <a:tabLst>
                <a:tab pos="0" algn="l"/>
              </a:tabLst>
            </a:pPr>
            <a:r>
              <a:rPr lang="en-US" sz="2000" b="1" strike="noStrike" spc="-1">
                <a:solidFill>
                  <a:srgbClr val="000000"/>
                </a:solidFill>
                <a:latin typeface="Times New Roman" panose="02020603050405020304" charset="0"/>
                <a:ea typeface="Times New Roman" panose="02020603050405020304"/>
                <a:cs typeface="Times New Roman" panose="02020603050405020304" charset="0"/>
              </a:rPr>
              <a:t>Objective Achieved:</a:t>
            </a:r>
            <a:endParaRPr lang="en-US" sz="2000" b="0" strike="noStrike" spc="-1">
              <a:solidFill>
                <a:srgbClr val="000000"/>
              </a:solidFill>
              <a:latin typeface="Times New Roman" panose="02020603050405020304" charset="0"/>
              <a:cs typeface="Times New Roman" panose="02020603050405020304" charset="0"/>
            </a:endParaRPr>
          </a:p>
          <a:p>
            <a:pPr marL="457200" indent="-317500">
              <a:lnSpc>
                <a:spcPct val="100000"/>
              </a:lnSpc>
              <a:buClr>
                <a:srgbClr val="000000"/>
              </a:buClr>
              <a:buFont typeface="Times Roman"/>
              <a:buChar char="•"/>
              <a:tabLst>
                <a:tab pos="0" algn="l"/>
              </a:tabLst>
            </a:pPr>
            <a:r>
              <a:rPr lang="en-US" sz="1600" b="0" strike="noStrike" spc="-1">
                <a:solidFill>
                  <a:srgbClr val="000000"/>
                </a:solidFill>
                <a:latin typeface="Times New Roman" panose="02020603050405020304" charset="0"/>
                <a:ea typeface="Times New Roman" panose="02020603050405020304"/>
                <a:cs typeface="Times New Roman" panose="02020603050405020304" charset="0"/>
              </a:rPr>
              <a:t>Integrate Kinematics and Dynamics Library (KDL) for precise motion planning.</a:t>
            </a:r>
            <a:endParaRPr lang="en-US" sz="1600" b="0" strike="noStrike" spc="-1">
              <a:solidFill>
                <a:srgbClr val="000000"/>
              </a:solidFill>
              <a:latin typeface="Times New Roman" panose="02020603050405020304" charset="0"/>
              <a:cs typeface="Times New Roman" panose="02020603050405020304" charset="0"/>
            </a:endParaRPr>
          </a:p>
          <a:p>
            <a:pPr marL="457200" indent="-317500">
              <a:lnSpc>
                <a:spcPct val="100000"/>
              </a:lnSpc>
              <a:buClr>
                <a:srgbClr val="000000"/>
              </a:buClr>
              <a:buFont typeface="Times Roman"/>
              <a:buChar char="•"/>
              <a:tabLst>
                <a:tab pos="0" algn="l"/>
              </a:tabLst>
            </a:pPr>
            <a:r>
              <a:rPr lang="en-US" sz="1600" b="0" strike="noStrike" spc="-1">
                <a:solidFill>
                  <a:srgbClr val="000000"/>
                </a:solidFill>
                <a:latin typeface="Times New Roman" panose="02020603050405020304" charset="0"/>
                <a:ea typeface="Times New Roman" panose="02020603050405020304"/>
                <a:cs typeface="Times New Roman" panose="02020603050405020304" charset="0"/>
              </a:rPr>
              <a:t>Incorporate pre-set paths or follow trajectory for efficient task execution.</a:t>
            </a:r>
            <a:endParaRPr lang="en-US" sz="1600" b="0" strike="noStrike" spc="-1">
              <a:solidFill>
                <a:srgbClr val="000000"/>
              </a:solidFill>
              <a:latin typeface="Times New Roman" panose="02020603050405020304" charset="0"/>
              <a:cs typeface="Times New Roman" panose="02020603050405020304" charset="0"/>
            </a:endParaRPr>
          </a:p>
        </p:txBody>
      </p:sp>
      <p:sp>
        <p:nvSpPr>
          <p:cNvPr id="186" name="Date Placeholder 3"/>
          <p:cNvSpPr/>
          <p:nvPr/>
        </p:nvSpPr>
        <p:spPr>
          <a:xfrm>
            <a:off x="674280" y="6414840"/>
            <a:ext cx="1965600" cy="248040"/>
          </a:xfrm>
          <a:prstGeom prst="rect">
            <a:avLst/>
          </a:prstGeom>
          <a:noFill/>
          <a:ln w="12700">
            <a:noFill/>
          </a:ln>
        </p:spPr>
        <p:style>
          <a:lnRef idx="0">
            <a:srgbClr val="FFFFFF"/>
          </a:lnRef>
          <a:fillRef idx="0">
            <a:srgbClr val="FFFFFF"/>
          </a:fillRef>
          <a:effectRef idx="0">
            <a:srgbClr val="FFFFFF"/>
          </a:effectRef>
          <a:fontRef idx="minor"/>
        </p:style>
      </p:sp>
      <p:pic>
        <p:nvPicPr>
          <p:cNvPr id="191" name="Screenshot 2024-02-04 at 1.42.54 PM.png" descr="Screenshot 2024-02-04 at 1.42.54 PM.png"/>
          <p:cNvPicPr/>
          <p:nvPr/>
        </p:nvPicPr>
        <p:blipFill>
          <a:blip r:embed="rId1"/>
          <a:stretch>
            <a:fillRect/>
          </a:stretch>
        </p:blipFill>
        <p:spPr>
          <a:xfrm>
            <a:off x="6714360" y="2932560"/>
            <a:ext cx="2061360" cy="3039840"/>
          </a:xfrm>
          <a:prstGeom prst="rect">
            <a:avLst/>
          </a:prstGeom>
          <a:ln w="12700">
            <a:noFill/>
          </a:ln>
        </p:spPr>
      </p:pic>
      <p:pic>
        <p:nvPicPr>
          <p:cNvPr id="192" name="Screenshot 2024-02-04 at 1.42.17 PM.png" descr="Screenshot 2024-02-04 at 1.42.17 PM.png"/>
          <p:cNvPicPr/>
          <p:nvPr/>
        </p:nvPicPr>
        <p:blipFill>
          <a:blip r:embed="rId2"/>
          <a:stretch>
            <a:fillRect/>
          </a:stretch>
        </p:blipFill>
        <p:spPr>
          <a:xfrm>
            <a:off x="4254120" y="2932560"/>
            <a:ext cx="2061360" cy="3039840"/>
          </a:xfrm>
          <a:prstGeom prst="rect">
            <a:avLst/>
          </a:prstGeom>
          <a:ln w="12700">
            <a:noFill/>
          </a:ln>
        </p:spPr>
      </p:pic>
      <p:pic>
        <p:nvPicPr>
          <p:cNvPr id="193" name="Screenshot 2024-02-04 at 1.40.04 PM.png" descr="Screenshot 2024-02-04 at 1.40.04 PM.png"/>
          <p:cNvPicPr/>
          <p:nvPr/>
        </p:nvPicPr>
        <p:blipFill>
          <a:blip r:embed="rId3"/>
          <a:stretch>
            <a:fillRect/>
          </a:stretch>
        </p:blipFill>
        <p:spPr>
          <a:xfrm>
            <a:off x="860760" y="2922120"/>
            <a:ext cx="2994480" cy="3061440"/>
          </a:xfrm>
          <a:prstGeom prst="rect">
            <a:avLst/>
          </a:prstGeom>
          <a:ln w="1270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Footer Placeholder 3"/>
          <p:cNvSpPr/>
          <p:nvPr/>
        </p:nvSpPr>
        <p:spPr>
          <a:xfrm>
            <a:off x="3074760" y="640296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a:t>
            </a:r>
            <a:r>
              <a:rPr lang="en-US" sz="1200" b="0" strike="noStrike" spc="-1">
                <a:solidFill>
                  <a:srgbClr val="888888"/>
                </a:solidFill>
                <a:latin typeface="Arial Black" panose="020B0A04020102020204"/>
                <a:ea typeface="Arial Black" panose="020B0A04020102020204"/>
              </a:rPr>
              <a:t>09L- </a:t>
            </a:r>
            <a:r>
              <a:rPr lang="en-US" sz="1200" b="0" strike="noStrike" spc="-1">
                <a:solidFill>
                  <a:srgbClr val="888888"/>
                </a:solidFill>
                <a:latin typeface="Arial Black" panose="020B0A04020102020204"/>
                <a:ea typeface="Arial Black" panose="020B0A04020102020204"/>
              </a:rPr>
              <a:t>Major </a:t>
            </a:r>
            <a:r>
              <a:rPr lang="en-US" sz="1200" b="0" strike="noStrike" spc="-1">
                <a:solidFill>
                  <a:srgbClr val="888888"/>
                </a:solidFill>
                <a:latin typeface="Arial Black" panose="020B0A04020102020204"/>
                <a:ea typeface="Arial Black" panose="020B0A04020102020204"/>
              </a:rPr>
              <a:t>Project</a:t>
            </a:r>
            <a:endParaRPr lang="en-US" sz="1200" b="0" strike="noStrike" spc="-1">
              <a:latin typeface="Arial" panose="020B0604020202020204"/>
            </a:endParaRPr>
          </a:p>
        </p:txBody>
      </p:sp>
      <p:sp>
        <p:nvSpPr>
          <p:cNvPr id="236" name="PlaceHolder 1"/>
          <p:cNvSpPr>
            <a:spLocks noGrp="1"/>
          </p:cNvSpPr>
          <p:nvPr>
            <p:ph/>
          </p:nvPr>
        </p:nvSpPr>
        <p:spPr>
          <a:xfrm>
            <a:off x="393840" y="1341000"/>
            <a:ext cx="8121240" cy="4835880"/>
          </a:xfrm>
          <a:prstGeom prst="rect">
            <a:avLst/>
          </a:prstGeom>
          <a:noFill/>
          <a:ln w="12600">
            <a:noFill/>
          </a:ln>
        </p:spPr>
        <p:txBody>
          <a:bodyPr lIns="45720" tIns="45000" rIns="45720" bIns="45000" anchor="t">
            <a:noAutofit/>
          </a:bodyPr>
          <a:p>
            <a:pPr>
              <a:lnSpc>
                <a:spcPct val="100000"/>
              </a:lnSpc>
              <a:spcBef>
                <a:spcPts val="1200"/>
              </a:spcBef>
              <a:buNone/>
              <a:tabLst>
                <a:tab pos="0" algn="l"/>
              </a:tabLst>
            </a:pPr>
            <a:r>
              <a:rPr lang="en-US" sz="2000" b="1" strike="noStrike" spc="-1">
                <a:solidFill>
                  <a:srgbClr val="000000"/>
                </a:solidFill>
                <a:latin typeface="Times New Roman" panose="02020603050405020304"/>
                <a:ea typeface="Times New Roman" panose="02020603050405020304"/>
              </a:rPr>
              <a:t>Custom URDF:</a:t>
            </a:r>
            <a:endParaRPr lang="en-US" sz="2000" b="0" strike="noStrike" spc="-1">
              <a:solidFill>
                <a:srgbClr val="000000"/>
              </a:solidFill>
              <a:latin typeface="Calibri" panose="020F0502020204030204"/>
            </a:endParaRPr>
          </a:p>
        </p:txBody>
      </p:sp>
      <p:sp>
        <p:nvSpPr>
          <p:cNvPr id="237" name="Date Placeholder 5"/>
          <p:cNvSpPr/>
          <p:nvPr/>
        </p:nvSpPr>
        <p:spPr>
          <a:xfrm>
            <a:off x="674280" y="6414840"/>
            <a:ext cx="1965600" cy="248040"/>
          </a:xfrm>
          <a:prstGeom prst="rect">
            <a:avLst/>
          </a:prstGeom>
          <a:noFill/>
          <a:ln w="12700">
            <a:noFill/>
          </a:ln>
        </p:spPr>
        <p:style>
          <a:lnRef idx="0">
            <a:srgbClr val="FFFFFF"/>
          </a:lnRef>
          <a:fillRef idx="0">
            <a:srgbClr val="FFFFFF"/>
          </a:fillRef>
          <a:effectRef idx="0">
            <a:srgbClr val="FFFFFF"/>
          </a:effectRef>
          <a:fontRef idx="minor"/>
        </p:style>
      </p:sp>
      <p:pic>
        <p:nvPicPr>
          <p:cNvPr id="242" name="Picture 241"/>
          <p:cNvPicPr/>
          <p:nvPr/>
        </p:nvPicPr>
        <p:blipFill>
          <a:blip r:embed="rId1"/>
          <a:stretch>
            <a:fillRect/>
          </a:stretch>
        </p:blipFill>
        <p:spPr>
          <a:xfrm>
            <a:off x="372600" y="2286000"/>
            <a:ext cx="4045680" cy="3200400"/>
          </a:xfrm>
          <a:prstGeom prst="rect">
            <a:avLst/>
          </a:prstGeom>
          <a:ln w="0">
            <a:noFill/>
          </a:ln>
        </p:spPr>
      </p:pic>
      <p:pic>
        <p:nvPicPr>
          <p:cNvPr id="243" name="Picture 242"/>
          <p:cNvPicPr/>
          <p:nvPr/>
        </p:nvPicPr>
        <p:blipFill>
          <a:blip r:embed="rId2"/>
          <a:stretch>
            <a:fillRect/>
          </a:stretch>
        </p:blipFill>
        <p:spPr>
          <a:xfrm>
            <a:off x="4743720" y="2319480"/>
            <a:ext cx="4003560" cy="31669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96" name="TextBox 7"/>
          <p:cNvSpPr/>
          <p:nvPr/>
        </p:nvSpPr>
        <p:spPr>
          <a:xfrm>
            <a:off x="323640" y="1041120"/>
            <a:ext cx="8490960" cy="521028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just">
              <a:lnSpc>
                <a:spcPct val="150000"/>
              </a:lnSpc>
              <a:buNone/>
              <a:tabLst>
                <a:tab pos="0" algn="l"/>
              </a:tabLst>
            </a:pPr>
            <a:r>
              <a:rPr lang="en-US" sz="2400" b="0" u="sng" strike="noStrike" spc="-1">
                <a:solidFill>
                  <a:srgbClr val="C00000"/>
                </a:solidFill>
                <a:uFillTx/>
                <a:latin typeface="Times New Roman" panose="02020603050405020304"/>
                <a:ea typeface="Times New Roman" panose="02020603050405020304"/>
              </a:rPr>
              <a:t>Introduction</a:t>
            </a:r>
            <a:endParaRPr lang="en-US" sz="24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 </a:t>
            </a:r>
            <a:r>
              <a:rPr lang="en-US" sz="2000" b="0" strike="noStrike" spc="-1">
                <a:solidFill>
                  <a:srgbClr val="000000"/>
                </a:solidFill>
                <a:latin typeface="Times New Roman" panose="02020603050405020304"/>
                <a:ea typeface="Times New Roman" panose="02020603050405020304"/>
              </a:rPr>
              <a:t>Electrohub is a Autonomous Docking System for electric vehicles, revolutionizing charging infrastructure, enhancing user convenience, and promoting EV adoption.</a:t>
            </a:r>
            <a:endParaRPr lang="en-US" sz="20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 </a:t>
            </a:r>
            <a:r>
              <a:rPr lang="en-US" sz="2000" b="0" strike="noStrike" spc="-1">
                <a:solidFill>
                  <a:srgbClr val="000000"/>
                </a:solidFill>
                <a:latin typeface="Times New Roman" panose="02020603050405020304"/>
                <a:ea typeface="Times New Roman" panose="02020603050405020304"/>
              </a:rPr>
              <a:t>It's advanced tech optimizes the process of charging for user convenience and efficiency.</a:t>
            </a:r>
            <a:endParaRPr lang="en-US" sz="20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 </a:t>
            </a:r>
            <a:r>
              <a:rPr lang="en-US" sz="2000" b="0" strike="noStrike" spc="-1">
                <a:solidFill>
                  <a:srgbClr val="000000"/>
                </a:solidFill>
                <a:latin typeface="Times New Roman" panose="02020603050405020304"/>
                <a:ea typeface="Times New Roman" panose="02020603050405020304"/>
              </a:rPr>
              <a:t>It prioritizes efficient charging, reducing downtime for EV owners. Its integration with renewable energy sources promotes a greener and more sustainable approach.</a:t>
            </a:r>
            <a:endParaRPr lang="en-US" sz="20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It is scalable and compatible, easily integrating into existing charging infrastructure for widespread adoption in diverse urban landscapes.</a:t>
            </a:r>
            <a:endParaRPr lang="en-US" sz="2000" b="0" strike="noStrike" spc="-1">
              <a:latin typeface="Arial" panose="020B0604020202020204"/>
            </a:endParaRPr>
          </a:p>
        </p:txBody>
      </p:sp>
      <p:sp>
        <p:nvSpPr>
          <p:cNvPr id="97"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255" name="TextBox 7"/>
          <p:cNvSpPr/>
          <p:nvPr/>
        </p:nvSpPr>
        <p:spPr>
          <a:xfrm>
            <a:off x="499680" y="963360"/>
            <a:ext cx="8490960" cy="63828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nSpc>
                <a:spcPct val="150000"/>
              </a:lnSpc>
              <a:buNone/>
              <a:tabLst>
                <a:tab pos="0" algn="l"/>
              </a:tabLst>
            </a:pPr>
            <a:r>
              <a:rPr lang="en-US" sz="2400" b="0" u="sng" strike="noStrike" spc="-1">
                <a:solidFill>
                  <a:srgbClr val="C00000"/>
                </a:solidFill>
                <a:uFillTx/>
                <a:latin typeface="Times New Roman" panose="02020603050405020304"/>
                <a:ea typeface="Times New Roman" panose="02020603050405020304"/>
              </a:rPr>
              <a:t>Components required with Price details </a:t>
            </a:r>
            <a:endParaRPr lang="en-US" sz="2400" b="0" strike="noStrike" spc="-1">
              <a:latin typeface="Arial" panose="020B0604020202020204"/>
            </a:endParaRPr>
          </a:p>
        </p:txBody>
      </p:sp>
      <p:graphicFrame>
        <p:nvGraphicFramePr>
          <p:cNvPr id="256" name="Table 8"/>
          <p:cNvGraphicFramePr/>
          <p:nvPr/>
        </p:nvGraphicFramePr>
        <p:xfrm>
          <a:off x="454025" y="1585595"/>
          <a:ext cx="8394065" cy="4480560"/>
        </p:xfrm>
        <a:graphic>
          <a:graphicData uri="http://schemas.openxmlformats.org/drawingml/2006/table">
            <a:tbl>
              <a:tblPr/>
              <a:tblGrid>
                <a:gridCol w="730885"/>
                <a:gridCol w="2066925"/>
                <a:gridCol w="1535430"/>
                <a:gridCol w="1262380"/>
                <a:gridCol w="1398905"/>
                <a:gridCol w="1399540"/>
              </a:tblGrid>
              <a:tr h="640080">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S.No</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Component Name</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Specification</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Price /piece (INR)</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Quantity required</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1" strike="noStrike" spc="-1">
                          <a:solidFill>
                            <a:srgbClr val="000000"/>
                          </a:solidFill>
                          <a:latin typeface="Times New Roman" panose="02020603050405020304" charset="0"/>
                          <a:ea typeface="Palatino Linotype" panose="02040502050505030304"/>
                          <a:cs typeface="Times New Roman" panose="02020603050405020304" charset="0"/>
                        </a:rPr>
                        <a:t>Total Cost (INR)</a:t>
                      </a:r>
                      <a:endParaRPr lang="en-US" sz="1400" b="1"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ctr">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1</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rPr>
                        <a:t>MG995 Servo Motor</a:t>
                      </a:r>
                      <a:endPar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13Kg-cm</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1400</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sz="1400" b="0" strike="noStrike" spc="-1">
                          <a:solidFill>
                            <a:srgbClr val="000000"/>
                          </a:solidFill>
                          <a:latin typeface="Times New Roman" panose="02020603050405020304" charset="0"/>
                          <a:ea typeface="Palatino Linotype" panose="02040502050505030304"/>
                          <a:cs typeface="Times New Roman" panose="02020603050405020304" charset="0"/>
                        </a:rPr>
                        <a:t>6</a:t>
                      </a:r>
                      <a:endParaRPr lang="en-IN"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sz="1400" b="0" strike="noStrike" spc="-1">
                          <a:solidFill>
                            <a:srgbClr val="000000"/>
                          </a:solidFill>
                          <a:latin typeface="Times New Roman" panose="02020603050405020304" charset="0"/>
                          <a:ea typeface="Palatino Linotype" panose="02040502050505030304"/>
                          <a:cs typeface="Times New Roman" panose="02020603050405020304" charset="0"/>
                        </a:rPr>
                        <a:t>8400</a:t>
                      </a:r>
                      <a:endParaRPr lang="en-IN"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2</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 OT5320M Servo Motor</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20Kg-cm</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1440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3</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4320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3</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DC Motor</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60RPM</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200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4</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800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spAutoFit/>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4</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Raspberry Pi </a:t>
                      </a:r>
                      <a:r>
                        <a:rPr lang="en-IN" sz="1400" b="0" strike="noStrike" spc="-1">
                          <a:solidFill>
                            <a:srgbClr val="000000"/>
                          </a:solidFill>
                          <a:latin typeface="Times New Roman" panose="02020603050405020304" charset="0"/>
                          <a:ea typeface="Palatino Linotype" panose="02040502050505030304"/>
                          <a:cs typeface="Times New Roman" panose="02020603050405020304" charset="0"/>
                        </a:rPr>
                        <a:t>4</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rPr>
                        <a:t>4</a:t>
                      </a: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GB</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8000</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1</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8000</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spAutoFit/>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5</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3d Printed parts</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500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spAutoFit/>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6</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rPr>
                        <a:t>Web-</a:t>
                      </a:r>
                      <a:r>
                        <a:rPr lang="en-US" sz="1400" b="0" strike="noStrike" spc="-1">
                          <a:solidFill>
                            <a:srgbClr val="000000"/>
                          </a:solidFill>
                          <a:latin typeface="Times New Roman" panose="02020603050405020304" charset="0"/>
                          <a:ea typeface="Palatino Linotype" panose="02040502050505030304"/>
                          <a:cs typeface="Times New Roman" panose="02020603050405020304" charset="0"/>
                        </a:rPr>
                        <a:t>Camera</a:t>
                      </a:r>
                      <a:endParaRPr 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rPr>
                        <a:t>720p</a:t>
                      </a:r>
                      <a:endPar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rPr>
                        <a:t>-</a:t>
                      </a:r>
                      <a:endParaRPr lang="en-IN" altLang="en-US"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sz="1400" b="0" strike="noStrike" spc="-1">
                          <a:solidFill>
                            <a:srgbClr val="000000"/>
                          </a:solidFill>
                          <a:latin typeface="Times New Roman" panose="02020603050405020304" charset="0"/>
                          <a:ea typeface="Palatino Linotype" panose="02040502050505030304"/>
                          <a:cs typeface="Times New Roman" panose="02020603050405020304" charset="0"/>
                        </a:rPr>
                        <a:t>1</a:t>
                      </a:r>
                      <a:endParaRPr lang="en-IN"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IN" sz="1400" b="0" strike="noStrike" spc="-1">
                          <a:solidFill>
                            <a:srgbClr val="000000"/>
                          </a:solidFill>
                          <a:latin typeface="Times New Roman" panose="02020603050405020304" charset="0"/>
                          <a:ea typeface="Palatino Linotype" panose="02040502050505030304"/>
                          <a:cs typeface="Times New Roman" panose="02020603050405020304" charset="0"/>
                        </a:rPr>
                        <a:t>-</a:t>
                      </a:r>
                      <a:endParaRPr lang="en-IN" sz="1400" b="0" strike="noStrike" spc="-1">
                        <a:solidFill>
                          <a:srgbClr val="000000"/>
                        </a:solidFill>
                        <a:latin typeface="Times New Roman" panose="02020603050405020304" charset="0"/>
                        <a:ea typeface="Palatino Linotype" panose="02040502050505030304"/>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7</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US" sz="1400" b="0" strike="noStrike" spc="-1">
                          <a:latin typeface="Times New Roman" panose="02020603050405020304" charset="0"/>
                          <a:cs typeface="Times New Roman" panose="02020603050405020304" charset="0"/>
                        </a:rPr>
                        <a:t>PCA9685 Driver</a:t>
                      </a:r>
                      <a:endParaRPr 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330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1</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330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365760">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8</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US" sz="1400" b="0" strike="noStrike" spc="-1">
                          <a:latin typeface="Times New Roman" panose="02020603050405020304" charset="0"/>
                          <a:cs typeface="Times New Roman" panose="02020603050405020304" charset="0"/>
                        </a:rPr>
                        <a:t>L298N Motor Driver</a:t>
                      </a:r>
                      <a:endParaRPr 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240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1</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buNone/>
                        <a:tabLst>
                          <a:tab pos="0" algn="l"/>
                        </a:tabLst>
                      </a:pPr>
                      <a:r>
                        <a:rPr lang="en-IN" altLang="en-US" sz="1400" b="0" strike="noStrike" spc="-1">
                          <a:latin typeface="Times New Roman" panose="02020603050405020304" charset="0"/>
                          <a:cs typeface="Times New Roman" panose="02020603050405020304" charset="0"/>
                        </a:rPr>
                        <a:t>240</a:t>
                      </a:r>
                      <a:endParaRPr lang="en-IN" altLang="en-US" sz="1400" b="0" strike="noStrike" spc="-1">
                        <a:latin typeface="Times New Roman" panose="02020603050405020304" charset="0"/>
                        <a:cs typeface="Times New Roman" panose="02020603050405020304" charset="0"/>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57"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628920" y="706320"/>
            <a:ext cx="7886520" cy="1325160"/>
          </a:xfrm>
          <a:prstGeom prst="rect">
            <a:avLst/>
          </a:prstGeom>
          <a:noFill/>
          <a:ln w="12600">
            <a:noFill/>
          </a:ln>
        </p:spPr>
        <p:txBody>
          <a:bodyPr lIns="45720" tIns="45000" rIns="45720" bIns="45000" anchor="ctr">
            <a:noAutofit/>
          </a:bodyPr>
          <a:p>
            <a:pPr>
              <a:lnSpc>
                <a:spcPct val="90000"/>
              </a:lnSpc>
              <a:buNone/>
              <a:tabLst>
                <a:tab pos="0" algn="l"/>
              </a:tabLst>
            </a:pPr>
            <a:r>
              <a:rPr lang="en-US" sz="2400" b="0" u="sng" strike="noStrike" spc="-1">
                <a:solidFill>
                  <a:srgbClr val="C00000"/>
                </a:solidFill>
                <a:uFillTx/>
                <a:latin typeface="Times New Roman" panose="02020603050405020304"/>
                <a:ea typeface="Times New Roman" panose="02020603050405020304"/>
              </a:rPr>
              <a:t>Work split up among the members</a:t>
            </a:r>
            <a:endParaRPr lang="en-US" sz="2400" b="0" strike="noStrike" spc="-1">
              <a:solidFill>
                <a:srgbClr val="000000"/>
              </a:solidFill>
              <a:latin typeface="Calibri" panose="020F0502020204030204"/>
            </a:endParaRPr>
          </a:p>
        </p:txBody>
      </p:sp>
      <p:sp>
        <p:nvSpPr>
          <p:cNvPr id="259" name="PlaceHolder 2"/>
          <p:cNvSpPr>
            <a:spLocks noGrp="1"/>
          </p:cNvSpPr>
          <p:nvPr>
            <p:ph/>
          </p:nvPr>
        </p:nvSpPr>
        <p:spPr>
          <a:xfrm>
            <a:off x="628560" y="1825560"/>
            <a:ext cx="7886520" cy="4350960"/>
          </a:xfrm>
          <a:prstGeom prst="rect">
            <a:avLst/>
          </a:prstGeom>
          <a:noFill/>
          <a:ln w="12600">
            <a:noFill/>
          </a:ln>
        </p:spPr>
        <p:txBody>
          <a:bodyPr lIns="45720" tIns="45000" rIns="45720" bIns="45000" anchor="t">
            <a:noAutofit/>
          </a:bodyPr>
          <a:p>
            <a:pPr marL="226060" indent="-226060" algn="just">
              <a:lnSpc>
                <a:spcPct val="90000"/>
              </a:lnSpc>
              <a:spcBef>
                <a:spcPts val="900"/>
              </a:spcBef>
              <a:buClr>
                <a:srgbClr val="000000"/>
              </a:buClr>
              <a:buFont typeface="Arial" panose="020B0604020202020204"/>
              <a:buChar char="•"/>
            </a:pPr>
            <a:r>
              <a:rPr lang="en-US" sz="2000" b="0" strike="noStrike" spc="-1">
                <a:solidFill>
                  <a:srgbClr val="000000"/>
                </a:solidFill>
                <a:latin typeface="Times New Roman" panose="02020603050405020304"/>
                <a:ea typeface="Calibri" panose="020F0502020204030204"/>
              </a:rPr>
              <a:t>Devyanshu Khare : Design and Modelling of the whole system in CAD along with Embedded systems and</a:t>
            </a:r>
            <a:r>
              <a:rPr lang="en-IN" sz="2000" b="0" strike="noStrike" spc="-1">
                <a:solidFill>
                  <a:srgbClr val="000000"/>
                </a:solidFill>
                <a:latin typeface="Times New Roman" panose="02020603050405020304"/>
                <a:ea typeface="Calibri" panose="020F0502020204030204"/>
              </a:rPr>
              <a:t> circuit schemanics. 3D prinitng</a:t>
            </a:r>
            <a:endParaRPr lang="en-US" sz="2000" b="0" strike="noStrike" spc="-1">
              <a:solidFill>
                <a:srgbClr val="000000"/>
              </a:solidFill>
              <a:latin typeface="Calibri" panose="020F0502020204030204"/>
            </a:endParaRPr>
          </a:p>
          <a:p>
            <a:pPr marL="226060" indent="-226060" algn="just">
              <a:lnSpc>
                <a:spcPct val="90000"/>
              </a:lnSpc>
              <a:spcBef>
                <a:spcPts val="900"/>
              </a:spcBef>
              <a:buClr>
                <a:srgbClr val="000000"/>
              </a:buClr>
              <a:buFont typeface="Arial" panose="020B0604020202020204"/>
              <a:buChar char="•"/>
            </a:pPr>
            <a:r>
              <a:rPr lang="en-IN" sz="2000" b="0" strike="noStrike" spc="-1">
                <a:solidFill>
                  <a:srgbClr val="000000"/>
                </a:solidFill>
                <a:latin typeface="Times New Roman" panose="02020603050405020304"/>
                <a:ea typeface="Calibri" panose="020F0502020204030204"/>
              </a:rPr>
              <a:t>Priyanshu Ranka : Vision system using OpenCv and positioning of the charger with resect to the charging port.</a:t>
            </a:r>
            <a:endParaRPr lang="en-US" sz="2000" b="0" strike="noStrike" spc="-1">
              <a:solidFill>
                <a:srgbClr val="000000"/>
              </a:solidFill>
              <a:latin typeface="Calibri" panose="020F0502020204030204"/>
            </a:endParaRPr>
          </a:p>
          <a:p>
            <a:pPr marL="226060" indent="-226060" algn="just">
              <a:lnSpc>
                <a:spcPct val="90000"/>
              </a:lnSpc>
              <a:spcBef>
                <a:spcPts val="900"/>
              </a:spcBef>
              <a:buClr>
                <a:srgbClr val="000000"/>
              </a:buClr>
              <a:buFont typeface="Arial" panose="020B0604020202020204"/>
              <a:buChar char="•"/>
            </a:pPr>
            <a:r>
              <a:rPr lang="en-IN" sz="2000" b="0" strike="noStrike" spc="-1">
                <a:solidFill>
                  <a:srgbClr val="000000"/>
                </a:solidFill>
                <a:latin typeface="Times New Roman" panose="02020603050405020304"/>
                <a:ea typeface="Calibri" panose="020F0502020204030204"/>
              </a:rPr>
              <a:t>Keshav Bhardwaj : Control and feedback system using Ros2 and other required softwares.</a:t>
            </a:r>
            <a:endParaRPr lang="en-US" sz="2000" b="0" strike="noStrike" spc="-1">
              <a:solidFill>
                <a:srgbClr val="000000"/>
              </a:solidFill>
              <a:latin typeface="Calibri" panose="020F0502020204030204"/>
            </a:endParaRPr>
          </a:p>
          <a:p>
            <a:pPr marL="226060" indent="-226060" algn="just">
              <a:lnSpc>
                <a:spcPct val="90000"/>
              </a:lnSpc>
              <a:spcBef>
                <a:spcPts val="900"/>
              </a:spcBef>
              <a:buClr>
                <a:srgbClr val="000000"/>
              </a:buClr>
              <a:buFont typeface="Arial" panose="020B0604020202020204"/>
              <a:buChar char="•"/>
            </a:pPr>
            <a:r>
              <a:rPr lang="en-IN" sz="2000" b="0" strike="noStrike" spc="-1">
                <a:solidFill>
                  <a:srgbClr val="000000"/>
                </a:solidFill>
                <a:latin typeface="Times New Roman" panose="02020603050405020304"/>
                <a:ea typeface="Calibri" panose="020F0502020204030204"/>
              </a:rPr>
              <a:t>The fabrication and assembly of the system shall be done by all members. Algorithms to be done by Keshav and Priyanshu depending upon the compatibility of the softwares to be intergrated together.</a:t>
            </a:r>
            <a:endParaRPr lang="en-US" sz="2000" b="0" strike="noStrike" spc="-1">
              <a:solidFill>
                <a:srgbClr val="000000"/>
              </a:solidFill>
              <a:latin typeface="Calibri" panose="020F0502020204030204"/>
            </a:endParaRPr>
          </a:p>
        </p:txBody>
      </p:sp>
      <p:sp>
        <p:nvSpPr>
          <p:cNvPr id="260" name="Date Placeholder 3"/>
          <p:cNvSpPr/>
          <p:nvPr/>
        </p:nvSpPr>
        <p:spPr>
          <a:xfrm>
            <a:off x="674280" y="6414840"/>
            <a:ext cx="1965600" cy="248040"/>
          </a:xfrm>
          <a:prstGeom prst="rect">
            <a:avLst/>
          </a:prstGeom>
          <a:noFill/>
          <a:ln w="12700">
            <a:noFill/>
          </a:ln>
        </p:spPr>
        <p:style>
          <a:lnRef idx="0">
            <a:srgbClr val="FFFFFF"/>
          </a:lnRef>
          <a:fillRef idx="0">
            <a:srgbClr val="FFFFFF"/>
          </a:fillRef>
          <a:effectRef idx="0">
            <a:srgbClr val="FFFFFF"/>
          </a:effectRef>
          <a:fontRef idx="minor"/>
        </p:style>
      </p:sp>
      <p:sp>
        <p:nvSpPr>
          <p:cNvPr id="265"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274" name="TextBox 7"/>
          <p:cNvSpPr/>
          <p:nvPr/>
        </p:nvSpPr>
        <p:spPr>
          <a:xfrm>
            <a:off x="252000" y="954720"/>
            <a:ext cx="8490960" cy="5383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nSpc>
                <a:spcPct val="150000"/>
              </a:lnSpc>
              <a:buNone/>
              <a:tabLst>
                <a:tab pos="0" algn="l"/>
              </a:tabLst>
            </a:pPr>
            <a:r>
              <a:rPr lang="en-US" sz="2400" b="0" u="sng" strike="noStrike" spc="-1">
                <a:solidFill>
                  <a:srgbClr val="C00000"/>
                </a:solidFill>
                <a:uFillTx/>
                <a:latin typeface="Times New Roman" panose="02020603050405020304"/>
                <a:ea typeface="Times New Roman" panose="02020603050405020304"/>
              </a:rPr>
              <a:t>References</a:t>
            </a:r>
            <a:endParaRPr lang="en-US" sz="2400" b="0" strike="noStrike" spc="-1">
              <a:latin typeface="Arial" panose="020B0604020202020204"/>
            </a:endParaRPr>
          </a:p>
          <a:p>
            <a:pPr marL="171450" indent="-171450" algn="just">
              <a:lnSpc>
                <a:spcPct val="150000"/>
              </a:lnSpc>
              <a:buClr>
                <a:srgbClr val="000000"/>
              </a:buClr>
              <a:buFont typeface="Arial" panose="020B0604020202020204"/>
              <a:buChar char="•"/>
              <a:tabLst>
                <a:tab pos="0" algn="l"/>
              </a:tabLst>
            </a:pPr>
            <a:r>
              <a:rPr lang="en-US" sz="1600" b="0" strike="noStrike" spc="-1">
                <a:solidFill>
                  <a:srgbClr val="000000"/>
                </a:solidFill>
                <a:latin typeface="Times New Roman" panose="02020603050405020304"/>
                <a:ea typeface="Calibri" panose="020F0502020204030204"/>
              </a:rPr>
              <a:t>Miseikis, Justinas &amp; Rüther, Matthias &amp; Walzel, Bernhard &amp; Hirz, Mario &amp; Brunner, Helmut. (2017). 3D Vision Guided Robotic Charging Station for Electric and Plug-in Hybrid Vehicles. </a:t>
            </a:r>
            <a:endParaRPr lang="en-US" sz="1600" b="0" strike="noStrike" spc="-1">
              <a:latin typeface="Arial" panose="020B0604020202020204"/>
            </a:endParaRPr>
          </a:p>
          <a:p>
            <a:pPr marL="171450" indent="-171450" algn="just">
              <a:lnSpc>
                <a:spcPct val="150000"/>
              </a:lnSpc>
              <a:buClr>
                <a:srgbClr val="000000"/>
              </a:buClr>
              <a:buFont typeface="Arial" panose="020B0604020202020204"/>
              <a:buChar char="•"/>
              <a:tabLst>
                <a:tab pos="0" algn="l"/>
              </a:tabLst>
            </a:pPr>
            <a:r>
              <a:rPr lang="en-US" sz="1600" b="0" strike="noStrike" spc="-1">
                <a:solidFill>
                  <a:srgbClr val="000000"/>
                </a:solidFill>
                <a:latin typeface="Times New Roman" panose="02020603050405020304"/>
                <a:ea typeface="Calibri" panose="020F0502020204030204"/>
              </a:rPr>
              <a:t>Saputra, H.M., Nor, N.S.M., Rijanto, E. et al. A review of robotic charging for electric vehicles. Int J Intell Robot Appl (2023). https://doi.org/10.1007/s41315-023-00306-x</a:t>
            </a:r>
            <a:endParaRPr lang="en-US" sz="1600" b="0" strike="noStrike" spc="-1">
              <a:latin typeface="Arial" panose="020B0604020202020204"/>
            </a:endParaRPr>
          </a:p>
          <a:p>
            <a:pPr marL="171450" indent="-171450" algn="just">
              <a:lnSpc>
                <a:spcPct val="150000"/>
              </a:lnSpc>
              <a:buClr>
                <a:srgbClr val="000000"/>
              </a:buClr>
              <a:buFont typeface="Arial" panose="020B0604020202020204"/>
              <a:buChar char="•"/>
              <a:tabLst>
                <a:tab pos="0" algn="l"/>
              </a:tabLst>
            </a:pPr>
            <a:r>
              <a:rPr lang="en-US" sz="1600" b="0" strike="noStrike" spc="-1">
                <a:solidFill>
                  <a:srgbClr val="000000"/>
                </a:solidFill>
                <a:latin typeface="Times New Roman" panose="02020603050405020304"/>
                <a:ea typeface="Calibri" panose="020F0502020204030204"/>
              </a:rPr>
              <a:t>Donghee Noh, Seonhyeong Kim, Seojeong Kim et al. Docking Method for Electric Vehicle Charging Terminal Using Monocular Camera, 08 August 2023, PREPRINT (Version 1) available at Research Square [https://doi.org/10.21203/rs.3.rs-3180077/v1]</a:t>
            </a:r>
            <a:endParaRPr lang="en-US" sz="1600" b="0" strike="noStrike" spc="-1">
              <a:latin typeface="Arial" panose="020B0604020202020204"/>
            </a:endParaRPr>
          </a:p>
          <a:p>
            <a:pPr marL="171450" indent="-171450" algn="just">
              <a:lnSpc>
                <a:spcPct val="150000"/>
              </a:lnSpc>
              <a:buClr>
                <a:srgbClr val="000000"/>
              </a:buClr>
              <a:buFont typeface="Arial" panose="020B0604020202020204"/>
              <a:buChar char="•"/>
              <a:tabLst>
                <a:tab pos="0" algn="l"/>
              </a:tabLst>
            </a:pPr>
            <a:r>
              <a:rPr lang="en-US" sz="1600" b="0" strike="noStrike" spc="-1">
                <a:solidFill>
                  <a:srgbClr val="000000"/>
                </a:solidFill>
                <a:latin typeface="Times New Roman" panose="02020603050405020304"/>
                <a:ea typeface="Calibri" panose="020F0502020204030204"/>
              </a:rPr>
              <a:t>P. Quan, Y. Lou, H. Lin, Z. Liang and S. Di, "Research on Fast Identification and Location of Contour Features of Electric Vehicle Charging Port in Complex Scenes," in IEEE Access, vol. 10, pp. 26702-26714, 2022, doi: 10.1109/ACCESS.2021.3092210.</a:t>
            </a:r>
            <a:endParaRPr lang="en-US" sz="1600" b="0" strike="noStrike" spc="-1">
              <a:latin typeface="Arial" panose="020B0604020202020204"/>
            </a:endParaRPr>
          </a:p>
          <a:p>
            <a:pPr marL="171450" indent="-171450" algn="just">
              <a:lnSpc>
                <a:spcPct val="150000"/>
              </a:lnSpc>
              <a:buClr>
                <a:srgbClr val="000000"/>
              </a:buClr>
              <a:buFont typeface="Arial" panose="020B0604020202020204"/>
              <a:buChar char="•"/>
              <a:tabLst>
                <a:tab pos="0" algn="l"/>
              </a:tabLst>
            </a:pPr>
            <a:r>
              <a:rPr lang="en-US" sz="1600" b="0" strike="noStrike" spc="-1">
                <a:solidFill>
                  <a:srgbClr val="000000"/>
                </a:solidFill>
                <a:latin typeface="Times New Roman" panose="02020603050405020304"/>
                <a:ea typeface="Calibri" panose="020F0502020204030204"/>
              </a:rPr>
              <a:t>V. C. Mahaadevan, R. Narayanamoorthi, S. Panda, S. Dutta and G. Dooly, "AViTRoN: Advanced Vision Track Routing and Navigation for Autonomous Charging of Electric Vehicles," in IEEE Access, vol. 12, pp. 12402-12423, 2024, doi: 10.1109/ACCESS.2024.3355018.</a:t>
            </a:r>
            <a:endParaRPr lang="en-US" sz="1600" b="0" strike="noStrike" spc="-1">
              <a:latin typeface="Arial" panose="020B0604020202020204"/>
            </a:endParaRPr>
          </a:p>
        </p:txBody>
      </p:sp>
      <p:sp>
        <p:nvSpPr>
          <p:cNvPr id="275"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279" name="TextBox 7"/>
          <p:cNvSpPr/>
          <p:nvPr/>
        </p:nvSpPr>
        <p:spPr>
          <a:xfrm>
            <a:off x="499680" y="1608840"/>
            <a:ext cx="8490960" cy="22842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ctr">
              <a:lnSpc>
                <a:spcPct val="150000"/>
              </a:lnSpc>
              <a:buNone/>
              <a:tabLst>
                <a:tab pos="0" algn="l"/>
              </a:tabLst>
            </a:pPr>
            <a:r>
              <a:rPr lang="en-US" sz="9600" b="0" strike="noStrike" spc="-1">
                <a:solidFill>
                  <a:srgbClr val="FF0000"/>
                </a:solidFill>
                <a:latin typeface="Times New Roman" panose="02020603050405020304"/>
                <a:ea typeface="Times New Roman" panose="02020603050405020304"/>
              </a:rPr>
              <a:t>Thank You</a:t>
            </a:r>
            <a:endParaRPr lang="en-US" sz="9600" b="0" strike="noStrike" spc="-1">
              <a:latin typeface="Arial" panose="020B0604020202020204"/>
            </a:endParaRPr>
          </a:p>
        </p:txBody>
      </p:sp>
      <p:sp>
        <p:nvSpPr>
          <p:cNvPr id="280" name="Text Box 1"/>
          <p:cNvSpPr/>
          <p:nvPr/>
        </p:nvSpPr>
        <p:spPr>
          <a:xfrm>
            <a:off x="9567720" y="6390000"/>
            <a:ext cx="126720" cy="276480"/>
          </a:xfrm>
          <a:prstGeom prst="rect">
            <a:avLst/>
          </a:prstGeom>
          <a:noFill/>
          <a:ln w="12700">
            <a:noFill/>
          </a:ln>
        </p:spPr>
        <p:style>
          <a:lnRef idx="0">
            <a:srgbClr val="FFFFFF"/>
          </a:lnRef>
          <a:fillRef idx="0">
            <a:srgbClr val="FFFFFF"/>
          </a:fillRef>
          <a:effectRef idx="0">
            <a:srgbClr val="FFFFFF"/>
          </a:effectRef>
          <a:fontRef idx="minor"/>
        </p:style>
      </p:sp>
      <p:sp>
        <p:nvSpPr>
          <p:cNvPr id="281"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p:nvPr>
        </p:nvSpPr>
        <p:spPr>
          <a:xfrm>
            <a:off x="510480" y="1052720"/>
            <a:ext cx="7886520" cy="481680"/>
          </a:xfrm>
          <a:prstGeom prst="rect">
            <a:avLst/>
          </a:prstGeom>
          <a:noFill/>
          <a:ln w="12600">
            <a:noFill/>
          </a:ln>
        </p:spPr>
        <p:txBody>
          <a:bodyPr lIns="45720" tIns="45000" rIns="45720" bIns="45000" anchor="t">
            <a:noAutofit/>
          </a:bodyPr>
          <a:p>
            <a:pPr>
              <a:lnSpc>
                <a:spcPct val="72000"/>
              </a:lnSpc>
              <a:spcBef>
                <a:spcPts val="1000"/>
              </a:spcBef>
              <a:buNone/>
              <a:tabLst>
                <a:tab pos="0" algn="l"/>
              </a:tabLst>
            </a:pPr>
            <a:r>
              <a:rPr lang="en-US" sz="2400" b="0" u="sng" strike="noStrike" spc="-1">
                <a:solidFill>
                  <a:srgbClr val="C00000"/>
                </a:solidFill>
                <a:uFillTx/>
                <a:latin typeface="Times New Roman" panose="02020603050405020304"/>
                <a:ea typeface="Times New Roman" panose="02020603050405020304"/>
              </a:rPr>
              <a:t>Literature Review</a:t>
            </a:r>
            <a:endParaRPr lang="en-US" sz="2400" b="0" strike="noStrike" spc="-1">
              <a:solidFill>
                <a:srgbClr val="000000"/>
              </a:solidFill>
              <a:latin typeface="Calibri" panose="020F0502020204030204"/>
            </a:endParaRPr>
          </a:p>
        </p:txBody>
      </p:sp>
      <p:sp>
        <p:nvSpPr>
          <p:cNvPr id="99" name="Date Placeholder 3"/>
          <p:cNvSpPr/>
          <p:nvPr/>
        </p:nvSpPr>
        <p:spPr>
          <a:xfrm>
            <a:off x="674280" y="6414840"/>
            <a:ext cx="1965600" cy="248040"/>
          </a:xfrm>
          <a:prstGeom prst="rect">
            <a:avLst/>
          </a:prstGeom>
          <a:noFill/>
          <a:ln w="12700">
            <a:noFill/>
          </a:ln>
        </p:spPr>
        <p:style>
          <a:lnRef idx="0">
            <a:srgbClr val="FFFFFF"/>
          </a:lnRef>
          <a:fillRef idx="0">
            <a:srgbClr val="FFFFFF"/>
          </a:fillRef>
          <a:effectRef idx="0">
            <a:srgbClr val="FFFFFF"/>
          </a:effectRef>
          <a:fontRef idx="minor"/>
        </p:style>
      </p:sp>
      <p:graphicFrame>
        <p:nvGraphicFramePr>
          <p:cNvPr id="101" name="Table 6"/>
          <p:cNvGraphicFramePr/>
          <p:nvPr/>
        </p:nvGraphicFramePr>
        <p:xfrm>
          <a:off x="510480" y="1700580"/>
          <a:ext cx="8186760" cy="3917880"/>
        </p:xfrm>
        <a:graphic>
          <a:graphicData uri="http://schemas.openxmlformats.org/drawingml/2006/table">
            <a:tbl>
              <a:tblPr/>
              <a:tblGrid>
                <a:gridCol w="736560"/>
                <a:gridCol w="1611360"/>
                <a:gridCol w="2869560"/>
                <a:gridCol w="1505880"/>
                <a:gridCol w="1463400"/>
              </a:tblGrid>
              <a:tr h="457200">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S.No</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Title of the Paper</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Authors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Journal Name &amp; year</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Remarks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1107000">
                <a:tc>
                  <a:txBody>
                    <a:bodyPr>
                      <a:spAutoFit/>
                    </a:bodyPr>
                    <a:p>
                      <a:pPr algn="ctr">
                        <a:lnSpc>
                          <a:spcPct val="100000"/>
                        </a:lnSpc>
                        <a:buNone/>
                        <a:tabLst>
                          <a:tab pos="0" algn="l"/>
                        </a:tabLst>
                      </a:pPr>
                      <a:r>
                        <a:rPr lang="en-US" sz="1200" b="0" strike="noStrike" spc="-1">
                          <a:solidFill>
                            <a:srgbClr val="000000"/>
                          </a:solidFill>
                          <a:latin typeface="Times New Roman" panose="02020603050405020304"/>
                          <a:ea typeface="Times New Roman" panose="02020603050405020304"/>
                        </a:rPr>
                        <a:t>1</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3D Vision Guided Robotic Charging Station for Electric and Plug-in Hybrid Vehicles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Justinas Miˇ seikis, Matthias R¨ uther, Bernhard Walzel, Mario Hirz and Helmut Brunner</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Researchgate,</a:t>
                      </a:r>
                      <a:endParaRPr lang="en-US" sz="1200" b="0" strike="noStrike" spc="-1">
                        <a:latin typeface="Arial" panose="020B0604020202020204"/>
                      </a:endParaRPr>
                    </a:p>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March 2017</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KUKA LBR, ALanE, NRG-X, Markers are used, Camera setup, Halcon machine Vision Software, MoveIt Framework</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1077480">
                <a:tc>
                  <a:txBody>
                    <a:bodyPr>
                      <a:spAutoFit/>
                    </a:bodyPr>
                    <a:p>
                      <a:pPr algn="ctr">
                        <a:lnSpc>
                          <a:spcPct val="100000"/>
                        </a:lnSpc>
                        <a:buNone/>
                        <a:tabLst>
                          <a:tab pos="0" algn="l"/>
                        </a:tabLst>
                      </a:pPr>
                      <a:r>
                        <a:rPr lang="en-US" sz="1200" b="0" strike="noStrike" spc="-1">
                          <a:solidFill>
                            <a:srgbClr val="000000"/>
                          </a:solidFill>
                          <a:latin typeface="Times New Roman" panose="02020603050405020304"/>
                          <a:ea typeface="Times New Roman" panose="02020603050405020304"/>
                        </a:rPr>
                        <a:t>2</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A review of robotic charging for electric vehicles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Hendri Maja Saputra,Nur Safwati Mohd Nor</a:t>
                      </a:r>
                      <a:r>
                        <a:rPr lang="en-US" sz="1200" b="0" strike="noStrike" spc="-1">
                          <a:solidFill>
                            <a:srgbClr val="000000"/>
                          </a:solidFill>
                          <a:latin typeface="Times New Roman" panose="02020603050405020304"/>
                          <a:ea typeface="Arial" panose="020B0604020202020204"/>
                        </a:rPr>
                        <a:t>, Intan Zaurah Mat Darus, Edwar Yazid</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International Journal of Intelligent Robotics and Applications,</a:t>
                      </a:r>
                      <a:endParaRPr lang="en-US" sz="1200" b="0" strike="noStrike" spc="-1">
                        <a:latin typeface="Arial" panose="020B0604020202020204"/>
                      </a:endParaRPr>
                    </a:p>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30 October,2023</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Review on papers published b</a:t>
                      </a:r>
                      <a:r>
                        <a:rPr lang="en-IN" sz="1200" b="0" strike="noStrike" spc="-1">
                          <a:solidFill>
                            <a:srgbClr val="000000"/>
                          </a:solidFill>
                          <a:latin typeface="Times New Roman" panose="02020603050405020304"/>
                          <a:ea typeface="Arial" panose="020B0604020202020204"/>
                        </a:rPr>
                        <a:t>etween</a:t>
                      </a:r>
                      <a:r>
                        <a:rPr lang="en-US" sz="1200" b="0" strike="noStrike" spc="-1">
                          <a:solidFill>
                            <a:srgbClr val="000000"/>
                          </a:solidFill>
                          <a:latin typeface="Times New Roman" panose="02020603050405020304"/>
                          <a:ea typeface="Arial" panose="020B0604020202020204"/>
                        </a:rPr>
                        <a:t> 2012 and 2022, </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1276200">
                <a:tc>
                  <a:txBody>
                    <a:bodyPr>
                      <a:spAutoFit/>
                    </a:bodyPr>
                    <a:p>
                      <a:pPr algn="ctr">
                        <a:lnSpc>
                          <a:spcPct val="100000"/>
                        </a:lnSpc>
                        <a:buNone/>
                        <a:tabLst>
                          <a:tab pos="0" algn="l"/>
                        </a:tabLst>
                      </a:pPr>
                      <a:r>
                        <a:rPr lang="en-US" sz="1200" b="0" strike="noStrike" spc="-1">
                          <a:solidFill>
                            <a:srgbClr val="000000"/>
                          </a:solidFill>
                          <a:latin typeface="Times New Roman" panose="02020603050405020304"/>
                          <a:ea typeface="Times New Roman" panose="02020603050405020304"/>
                        </a:rPr>
                        <a:t>3</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Docking Method for Electric Vehicle Charging Terminal Using Monocular Camera</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Donghee Noh,</a:t>
                      </a:r>
                      <a:r>
                        <a:rPr lang="en-IN" sz="1200" b="0" strike="noStrike" spc="-1">
                          <a:solidFill>
                            <a:srgbClr val="000000"/>
                          </a:solidFill>
                          <a:latin typeface="Times New Roman" panose="02020603050405020304"/>
                          <a:ea typeface="Arial" panose="020B0604020202020204"/>
                        </a:rPr>
                        <a:t> Seonhyeong Kim, Seojeong Kim, Kyoungho Choi, Donghoon Kim, Juhwan Choi, Keunho Park</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International Journal</a:t>
                      </a:r>
                      <a:endParaRPr lang="en-US" sz="1200" b="0" strike="noStrike" spc="-1">
                        <a:latin typeface="Arial" panose="020B0604020202020204"/>
                      </a:endParaRPr>
                    </a:p>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of Intelligent Robotics and Applications, August 8th, 2023</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Square shaped landmark used(ArUco,16bits), Monocular camera and PPE Algorithm, Doosan Robotics A0912Model</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02"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p:nvPr>
        </p:nvSpPr>
        <p:spPr>
          <a:xfrm>
            <a:off x="510480" y="996840"/>
            <a:ext cx="7886520" cy="481680"/>
          </a:xfrm>
          <a:prstGeom prst="rect">
            <a:avLst/>
          </a:prstGeom>
          <a:noFill/>
          <a:ln w="12600">
            <a:noFill/>
          </a:ln>
        </p:spPr>
        <p:txBody>
          <a:bodyPr lIns="45720" tIns="45000" rIns="45720" bIns="45000" anchor="t">
            <a:noAutofit/>
          </a:bodyPr>
          <a:p>
            <a:pPr>
              <a:lnSpc>
                <a:spcPct val="72000"/>
              </a:lnSpc>
              <a:spcBef>
                <a:spcPts val="1000"/>
              </a:spcBef>
              <a:buNone/>
              <a:tabLst>
                <a:tab pos="0" algn="l"/>
              </a:tabLst>
            </a:pPr>
            <a:r>
              <a:rPr lang="en-US" sz="2400" b="0" u="sng" strike="noStrike" spc="-1">
                <a:solidFill>
                  <a:srgbClr val="C00000"/>
                </a:solidFill>
                <a:uFillTx/>
                <a:latin typeface="Times New Roman" panose="02020603050405020304"/>
                <a:ea typeface="Times New Roman" panose="02020603050405020304"/>
              </a:rPr>
              <a:t>Literature Review</a:t>
            </a:r>
            <a:endParaRPr lang="en-US" sz="2400" b="0" strike="noStrike" spc="-1">
              <a:solidFill>
                <a:srgbClr val="000000"/>
              </a:solidFill>
              <a:latin typeface="Calibri" panose="020F0502020204030204"/>
            </a:endParaRPr>
          </a:p>
        </p:txBody>
      </p:sp>
      <p:sp>
        <p:nvSpPr>
          <p:cNvPr id="104" name="Date Placeholder 3"/>
          <p:cNvSpPr/>
          <p:nvPr/>
        </p:nvSpPr>
        <p:spPr>
          <a:xfrm>
            <a:off x="674280" y="6414840"/>
            <a:ext cx="1965600" cy="248040"/>
          </a:xfrm>
          <a:prstGeom prst="rect">
            <a:avLst/>
          </a:prstGeom>
          <a:noFill/>
          <a:ln w="12700">
            <a:noFill/>
          </a:ln>
        </p:spPr>
        <p:style>
          <a:lnRef idx="0">
            <a:srgbClr val="FFFFFF"/>
          </a:lnRef>
          <a:fillRef idx="0">
            <a:srgbClr val="FFFFFF"/>
          </a:fillRef>
          <a:effectRef idx="0">
            <a:srgbClr val="FFFFFF"/>
          </a:effectRef>
          <a:fontRef idx="minor"/>
        </p:style>
      </p:sp>
      <p:graphicFrame>
        <p:nvGraphicFramePr>
          <p:cNvPr id="106" name="Table 6"/>
          <p:cNvGraphicFramePr/>
          <p:nvPr/>
        </p:nvGraphicFramePr>
        <p:xfrm>
          <a:off x="510480" y="1433880"/>
          <a:ext cx="8186760" cy="2174760"/>
        </p:xfrm>
        <a:graphic>
          <a:graphicData uri="http://schemas.openxmlformats.org/drawingml/2006/table">
            <a:tbl>
              <a:tblPr/>
              <a:tblGrid>
                <a:gridCol w="736560"/>
                <a:gridCol w="1611360"/>
                <a:gridCol w="2869560"/>
                <a:gridCol w="1505880"/>
                <a:gridCol w="1463400"/>
              </a:tblGrid>
              <a:tr h="457200">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S.No</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Title of the Paper</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Authors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Journal Name &amp; year</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gn="ctr">
                        <a:lnSpc>
                          <a:spcPct val="100000"/>
                        </a:lnSpc>
                        <a:buNone/>
                        <a:tabLst>
                          <a:tab pos="0" algn="l"/>
                        </a:tabLst>
                      </a:pPr>
                      <a:r>
                        <a:rPr lang="en-US" sz="1200" b="1" strike="noStrike" spc="-1">
                          <a:solidFill>
                            <a:srgbClr val="000000"/>
                          </a:solidFill>
                          <a:latin typeface="Times New Roman" panose="02020603050405020304"/>
                          <a:ea typeface="Times New Roman" panose="02020603050405020304"/>
                        </a:rPr>
                        <a:t>Remarks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640080">
                <a:tc>
                  <a:txBody>
                    <a:bodyPr>
                      <a:spAutoFit/>
                    </a:bodyPr>
                    <a:p>
                      <a:pPr algn="ctr">
                        <a:lnSpc>
                          <a:spcPct val="100000"/>
                        </a:lnSpc>
                        <a:buNone/>
                        <a:tabLst>
                          <a:tab pos="0" algn="l"/>
                        </a:tabLst>
                      </a:pPr>
                      <a:r>
                        <a:rPr lang="en-US" sz="1200" b="0" strike="noStrike" spc="-1">
                          <a:solidFill>
                            <a:srgbClr val="000000"/>
                          </a:solidFill>
                          <a:latin typeface="Times New Roman" panose="02020603050405020304"/>
                          <a:ea typeface="Times New Roman" panose="02020603050405020304"/>
                        </a:rPr>
                        <a:t>4</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Research on Fast Identification and Location of</a:t>
                      </a:r>
                      <a:r>
                        <a:rPr lang="en-IN" sz="1200" b="0" strike="noStrike" spc="-1">
                          <a:solidFill>
                            <a:srgbClr val="000000"/>
                          </a:solidFill>
                          <a:latin typeface="Times New Roman" panose="02020603050405020304"/>
                          <a:ea typeface="Arial" panose="020B0604020202020204"/>
                        </a:rPr>
                        <a:t> Contour Features of Electric Vehicle Charging Port in Complex Scenes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Pengkun Quan, Ya’nan Lou, Haoyu Lin, Zhuo Liang, Shichun Di </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IEEE A</a:t>
                      </a:r>
                      <a:r>
                        <a:rPr lang="en-US" sz="1200" b="0" strike="noStrike" spc="-1">
                          <a:solidFill>
                            <a:srgbClr val="000000"/>
                          </a:solidFill>
                          <a:latin typeface="Times New Roman" panose="02020603050405020304"/>
                          <a:ea typeface="Arial" panose="020B0604020202020204"/>
                        </a:rPr>
                        <a:t>ccess, </a:t>
                      </a:r>
                      <a:endParaRPr lang="en-US" sz="1200" b="0" strike="noStrike" spc="-1">
                        <a:latin typeface="Arial" panose="020B0604020202020204"/>
                      </a:endParaRPr>
                    </a:p>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May21, 2023</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Hough Circle and Hough Line-Rough Positioning and QCS Method-Precise Positioning, Perspective-n-Point (PnP) Algorithm, Aubo-i10 RobotArm,</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r h="1077480">
                <a:tc>
                  <a:txBody>
                    <a:bodyPr>
                      <a:spAutoFit/>
                    </a:bodyPr>
                    <a:p>
                      <a:pPr algn="ctr">
                        <a:lnSpc>
                          <a:spcPct val="100000"/>
                        </a:lnSpc>
                        <a:buNone/>
                        <a:tabLst>
                          <a:tab pos="0" algn="l"/>
                        </a:tabLst>
                      </a:pPr>
                      <a:r>
                        <a:rPr lang="en-US" sz="1200" b="0" strike="noStrike" spc="-1">
                          <a:solidFill>
                            <a:srgbClr val="000000"/>
                          </a:solidFill>
                          <a:latin typeface="Times New Roman" panose="02020603050405020304"/>
                          <a:ea typeface="Times New Roman" panose="02020603050405020304"/>
                        </a:rPr>
                        <a:t>5</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AViTRoN: Advanced Vision Track Routing andNavigation for</a:t>
                      </a:r>
                      <a:r>
                        <a:rPr lang="en-IN" sz="1200" b="0" strike="noStrike" spc="-1">
                          <a:solidFill>
                            <a:srgbClr val="000000"/>
                          </a:solidFill>
                          <a:latin typeface="Times New Roman" panose="02020603050405020304"/>
                          <a:ea typeface="Arial" panose="020B0604020202020204"/>
                        </a:rPr>
                        <a:t> Autonomous Charging of Electric Vehicles</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V. C. M</a:t>
                      </a:r>
                      <a:r>
                        <a:rPr lang="en-US" sz="1200" b="0" strike="noStrike" spc="-1">
                          <a:solidFill>
                            <a:srgbClr val="000000"/>
                          </a:solidFill>
                          <a:latin typeface="Times New Roman" panose="02020603050405020304"/>
                          <a:ea typeface="Arial" panose="020B0604020202020204"/>
                        </a:rPr>
                        <a:t>ahaadevan, R. Narayanmoorthi, Sayantan Panda,Sankhadeep Dutta, Gerard Dooly</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IEEE</a:t>
                      </a:r>
                      <a:r>
                        <a:rPr lang="en-US" sz="1200" b="0" strike="noStrike" spc="-1">
                          <a:solidFill>
                            <a:srgbClr val="000000"/>
                          </a:solidFill>
                          <a:latin typeface="Times New Roman" panose="02020603050405020304"/>
                          <a:ea typeface="Arial" panose="020B0604020202020204"/>
                        </a:rPr>
                        <a:t> Access, 16 Jan 2024</a:t>
                      </a: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c>
                  <a:txBody>
                    <a:bodyPr>
                      <a:spAutoFit/>
                    </a:bodyPr>
                    <a:p>
                      <a:pPr>
                        <a:lnSpc>
                          <a:spcPct val="100000"/>
                        </a:lnSpc>
                        <a:buNone/>
                        <a:tabLst>
                          <a:tab pos="0" algn="l"/>
                        </a:tabLst>
                      </a:pPr>
                      <a:r>
                        <a:rPr lang="en-US" sz="1200" b="0" strike="noStrike" spc="-1">
                          <a:solidFill>
                            <a:srgbClr val="000000"/>
                          </a:solidFill>
                          <a:latin typeface="Times New Roman" panose="02020603050405020304"/>
                          <a:ea typeface="Arial" panose="020B0604020202020204"/>
                        </a:rPr>
                        <a:t>Using YOLOv8, IR Sensor and depth sensor within ROS framework, Hough Circle, KM Algorithm,</a:t>
                      </a:r>
                      <a:endParaRPr lang="en-US" sz="1200" b="0" strike="noStrike" spc="-1">
                        <a:latin typeface="Arial" panose="020B0604020202020204"/>
                      </a:endParaRPr>
                    </a:p>
                    <a:p>
                      <a:pPr>
                        <a:lnSpc>
                          <a:spcPct val="100000"/>
                        </a:lnSpc>
                        <a:buNone/>
                        <a:tabLst>
                          <a:tab pos="0" algn="l"/>
                        </a:tabLst>
                      </a:pPr>
                      <a:endParaRPr lang="en-US" sz="1200" b="0" strike="noStrike" spc="-1">
                        <a:latin typeface="Arial" panose="020B0604020202020204"/>
                      </a:endParaRPr>
                    </a:p>
                  </a:txBody>
                  <a:tcPr marL="45720" marR="45720" anchor="t">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07"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11" name="TextBox 7"/>
          <p:cNvSpPr/>
          <p:nvPr/>
        </p:nvSpPr>
        <p:spPr>
          <a:xfrm>
            <a:off x="326160" y="1124280"/>
            <a:ext cx="8490960" cy="292428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gn="just">
              <a:lnSpc>
                <a:spcPct val="150000"/>
              </a:lnSpc>
              <a:buNone/>
              <a:tabLst>
                <a:tab pos="0" algn="l"/>
              </a:tabLst>
            </a:pPr>
            <a:r>
              <a:rPr lang="en-US" sz="2400" b="0" u="sng" strike="noStrike" spc="-1">
                <a:solidFill>
                  <a:srgbClr val="C00000"/>
                </a:solidFill>
                <a:uFillTx/>
                <a:latin typeface="Times New Roman" panose="02020603050405020304"/>
                <a:ea typeface="Times New Roman" panose="02020603050405020304"/>
              </a:rPr>
              <a:t>Objective</a:t>
            </a:r>
            <a:endParaRPr lang="en-US" sz="24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Simulate the model in successfully docking and undocking of the charger.</a:t>
            </a:r>
            <a:endParaRPr lang="en-US" sz="20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Improve charging process precision, reducing downtime for EV owners and enhancing overall efficiency in the charging infrastructure. </a:t>
            </a:r>
            <a:endParaRPr lang="en-US" sz="2000" b="0" strike="noStrike" spc="-1">
              <a:latin typeface="Arial" panose="020B0604020202020204"/>
            </a:endParaRPr>
          </a:p>
          <a:p>
            <a:pPr marL="342900" indent="-342900" algn="just">
              <a:lnSpc>
                <a:spcPct val="150000"/>
              </a:lnSpc>
              <a:buClr>
                <a:srgbClr val="000000"/>
              </a:buClr>
              <a:buFont typeface="StarSymbol"/>
              <a:buChar char="❑"/>
              <a:tabLst>
                <a:tab pos="0" algn="l"/>
              </a:tabLst>
            </a:pPr>
            <a:r>
              <a:rPr lang="en-US" sz="2000" b="0" strike="noStrike" spc="-1">
                <a:solidFill>
                  <a:srgbClr val="000000"/>
                </a:solidFill>
                <a:latin typeface="Times New Roman" panose="02020603050405020304"/>
                <a:ea typeface="Times New Roman" panose="02020603050405020304"/>
              </a:rPr>
              <a:t> </a:t>
            </a:r>
            <a:r>
              <a:rPr lang="en-US" sz="2000" b="0" strike="noStrike" spc="-1">
                <a:solidFill>
                  <a:srgbClr val="000000"/>
                </a:solidFill>
                <a:latin typeface="Times New Roman" panose="02020603050405020304"/>
                <a:ea typeface="Times New Roman" panose="02020603050405020304"/>
              </a:rPr>
              <a:t>Automate docking and undocking of the charger from the charging port with minimal intervention of the car owner.</a:t>
            </a:r>
            <a:endParaRPr lang="en-US" sz="2000" b="0" strike="noStrike" spc="-1">
              <a:latin typeface="Arial" panose="020B0604020202020204"/>
            </a:endParaRPr>
          </a:p>
        </p:txBody>
      </p:sp>
      <p:sp>
        <p:nvSpPr>
          <p:cNvPr id="112"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16" name="TextBox 7"/>
          <p:cNvSpPr/>
          <p:nvPr/>
        </p:nvSpPr>
        <p:spPr>
          <a:xfrm>
            <a:off x="499680" y="931320"/>
            <a:ext cx="8490960" cy="63828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nSpc>
                <a:spcPct val="150000"/>
              </a:lnSpc>
              <a:buNone/>
              <a:tabLst>
                <a:tab pos="0" algn="l"/>
              </a:tabLst>
            </a:pPr>
            <a:r>
              <a:rPr lang="en-US" sz="2400" b="0" u="sng" strike="noStrike" spc="-1">
                <a:solidFill>
                  <a:srgbClr val="C00000"/>
                </a:solidFill>
                <a:uFillTx/>
                <a:latin typeface="Times New Roman" panose="02020603050405020304"/>
                <a:ea typeface="Times New Roman" panose="02020603050405020304"/>
              </a:rPr>
              <a:t>Proposed system</a:t>
            </a:r>
            <a:endParaRPr lang="en-US" sz="2400" b="0" strike="noStrike" spc="-1">
              <a:latin typeface="Arial" panose="020B0604020202020204"/>
            </a:endParaRPr>
          </a:p>
        </p:txBody>
      </p:sp>
      <p:sp>
        <p:nvSpPr>
          <p:cNvPr id="117" name="Footer Placeholder 4"/>
          <p:cNvSpPr/>
          <p:nvPr/>
        </p:nvSpPr>
        <p:spPr>
          <a:xfrm>
            <a:off x="3074760" y="640296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grpSp>
        <p:nvGrpSpPr>
          <p:cNvPr id="118" name="Group 9"/>
          <p:cNvGrpSpPr/>
          <p:nvPr/>
        </p:nvGrpSpPr>
        <p:grpSpPr>
          <a:xfrm>
            <a:off x="107280" y="1526040"/>
            <a:ext cx="8961480" cy="4532760"/>
            <a:chOff x="107280" y="1526040"/>
            <a:chExt cx="8961480" cy="4532760"/>
          </a:xfrm>
        </p:grpSpPr>
        <p:pic>
          <p:nvPicPr>
            <p:cNvPr id="119" name="Picture 4" descr="Picture 4"/>
            <p:cNvPicPr/>
            <p:nvPr/>
          </p:nvPicPr>
          <p:blipFill>
            <a:blip r:embed="rId1"/>
            <a:stretch>
              <a:fillRect/>
            </a:stretch>
          </p:blipFill>
          <p:spPr>
            <a:xfrm>
              <a:off x="107280" y="1526040"/>
              <a:ext cx="8961480" cy="4532760"/>
            </a:xfrm>
            <a:prstGeom prst="rect">
              <a:avLst/>
            </a:prstGeom>
            <a:ln w="12700">
              <a:noFill/>
            </a:ln>
          </p:spPr>
        </p:pic>
        <p:sp>
          <p:nvSpPr>
            <p:cNvPr id="120" name="Flowchart: Connector 8"/>
            <p:cNvSpPr/>
            <p:nvPr/>
          </p:nvSpPr>
          <p:spPr>
            <a:xfrm>
              <a:off x="129600" y="3520800"/>
              <a:ext cx="228960" cy="510480"/>
            </a:xfrm>
            <a:prstGeom prst="ellipse">
              <a:avLst/>
            </a:prstGeom>
            <a:solidFill>
              <a:srgbClr val="FFFFFF"/>
            </a:solidFill>
            <a:ln w="12700">
              <a:noFill/>
            </a:ln>
          </p:spPr>
          <p:style>
            <a:lnRef idx="0">
              <a:srgbClr val="FFFFFF"/>
            </a:lnRef>
            <a:fillRef idx="0">
              <a:srgbClr val="FFFFFF"/>
            </a:fillRef>
            <a:effectRef idx="0">
              <a:srgbClr val="FFFFFF"/>
            </a:effectRef>
            <a:fontRef idx="minor"/>
          </p:style>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Footer Placeholder 4"/>
          <p:cNvSpPr/>
          <p:nvPr/>
        </p:nvSpPr>
        <p:spPr>
          <a:xfrm>
            <a:off x="3074760" y="640296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sp>
        <p:nvSpPr>
          <p:cNvPr id="125" name="PlaceHolder 1"/>
          <p:cNvSpPr>
            <a:spLocks noGrp="1"/>
          </p:cNvSpPr>
          <p:nvPr>
            <p:ph/>
          </p:nvPr>
        </p:nvSpPr>
        <p:spPr>
          <a:xfrm>
            <a:off x="628650" y="980440"/>
            <a:ext cx="2950210" cy="730250"/>
          </a:xfrm>
          <a:prstGeom prst="rect">
            <a:avLst/>
          </a:prstGeom>
          <a:noFill/>
          <a:ln w="12600">
            <a:noFill/>
          </a:ln>
        </p:spPr>
        <p:txBody>
          <a:bodyPr lIns="45720" tIns="45000" rIns="45720" bIns="45000" anchor="t">
            <a:noAutofit/>
          </a:bodyPr>
          <a:p>
            <a:pPr>
              <a:lnSpc>
                <a:spcPct val="90000"/>
              </a:lnSpc>
              <a:spcBef>
                <a:spcPts val="1000"/>
              </a:spcBef>
              <a:buNone/>
              <a:tabLst>
                <a:tab pos="0" algn="l"/>
              </a:tabLst>
            </a:pPr>
            <a:r>
              <a:rPr lang="en-US" sz="2400" b="0" u="sng" strike="noStrike" spc="-1">
                <a:solidFill>
                  <a:srgbClr val="C00000"/>
                </a:solidFill>
                <a:uFillTx/>
                <a:latin typeface="Times New Roman" panose="02020603050405020304"/>
                <a:ea typeface="Times New Roman" panose="02020603050405020304"/>
              </a:rPr>
              <a:t>Robotic </a:t>
            </a:r>
            <a:r>
              <a:rPr lang="en-IN" altLang="en-US" sz="2400" b="0" u="sng" strike="noStrike" spc="-1">
                <a:solidFill>
                  <a:srgbClr val="C00000"/>
                </a:solidFill>
                <a:uFillTx/>
                <a:latin typeface="Times New Roman" panose="02020603050405020304"/>
                <a:ea typeface="Times New Roman" panose="02020603050405020304"/>
              </a:rPr>
              <a:t>A</a:t>
            </a:r>
            <a:r>
              <a:rPr lang="en-US" sz="2400" b="0" u="sng" strike="noStrike" spc="-1">
                <a:solidFill>
                  <a:srgbClr val="C00000"/>
                </a:solidFill>
                <a:uFillTx/>
                <a:latin typeface="Times New Roman" panose="02020603050405020304"/>
                <a:ea typeface="Times New Roman" panose="02020603050405020304"/>
              </a:rPr>
              <a:t>rm </a:t>
            </a:r>
            <a:r>
              <a:rPr lang="en-IN" altLang="en-US" sz="2400" b="0" u="sng" strike="noStrike" spc="-1">
                <a:solidFill>
                  <a:srgbClr val="C00000"/>
                </a:solidFill>
                <a:uFillTx/>
                <a:latin typeface="Times New Roman" panose="02020603050405020304"/>
                <a:ea typeface="Times New Roman" panose="02020603050405020304"/>
              </a:rPr>
              <a:t>D</a:t>
            </a:r>
            <a:r>
              <a:rPr lang="en-US" sz="2400" b="0" u="sng" strike="noStrike" spc="-1">
                <a:solidFill>
                  <a:srgbClr val="C00000"/>
                </a:solidFill>
                <a:uFillTx/>
                <a:latin typeface="Times New Roman" panose="02020603050405020304"/>
                <a:ea typeface="Times New Roman" panose="02020603050405020304"/>
              </a:rPr>
              <a:t>esign</a:t>
            </a:r>
            <a:endParaRPr lang="en-US" sz="2400" b="0" strike="noStrike" spc="-1">
              <a:solidFill>
                <a:srgbClr val="000000"/>
              </a:solidFill>
              <a:latin typeface="Calibri" panose="020F0502020204030204"/>
            </a:endParaRPr>
          </a:p>
        </p:txBody>
      </p:sp>
      <p:sp>
        <p:nvSpPr>
          <p:cNvPr id="126" name="Date Placeholder 3"/>
          <p:cNvSpPr/>
          <p:nvPr/>
        </p:nvSpPr>
        <p:spPr>
          <a:xfrm>
            <a:off x="674280" y="6414840"/>
            <a:ext cx="1965600" cy="248040"/>
          </a:xfrm>
          <a:prstGeom prst="rect">
            <a:avLst/>
          </a:prstGeom>
          <a:noFill/>
          <a:ln w="12700">
            <a:noFill/>
          </a:ln>
        </p:spPr>
        <p:style>
          <a:lnRef idx="0">
            <a:srgbClr val="FFFFFF"/>
          </a:lnRef>
          <a:fillRef idx="0">
            <a:srgbClr val="FFFFFF"/>
          </a:fillRef>
          <a:effectRef idx="0">
            <a:srgbClr val="FFFFFF"/>
          </a:effectRef>
          <a:fontRef idx="minor"/>
        </p:style>
      </p:sp>
      <p:pic>
        <p:nvPicPr>
          <p:cNvPr id="131" name="Picture 5" descr="1e"/>
          <p:cNvPicPr/>
          <p:nvPr/>
        </p:nvPicPr>
        <p:blipFill>
          <a:blip r:embed="rId1"/>
          <a:stretch>
            <a:fillRect/>
          </a:stretch>
        </p:blipFill>
        <p:spPr>
          <a:xfrm>
            <a:off x="325080" y="1492920"/>
            <a:ext cx="3725280" cy="2244960"/>
          </a:xfrm>
          <a:prstGeom prst="rect">
            <a:avLst/>
          </a:prstGeom>
          <a:ln w="0">
            <a:noFill/>
          </a:ln>
        </p:spPr>
      </p:pic>
      <p:pic>
        <p:nvPicPr>
          <p:cNvPr id="132" name="Picture 6" descr="2e"/>
          <p:cNvPicPr/>
          <p:nvPr/>
        </p:nvPicPr>
        <p:blipFill>
          <a:blip r:embed="rId2"/>
          <a:stretch>
            <a:fillRect/>
          </a:stretch>
        </p:blipFill>
        <p:spPr>
          <a:xfrm>
            <a:off x="4707720" y="1273680"/>
            <a:ext cx="3751920" cy="2380320"/>
          </a:xfrm>
          <a:prstGeom prst="rect">
            <a:avLst/>
          </a:prstGeom>
          <a:ln w="0">
            <a:noFill/>
          </a:ln>
        </p:spPr>
      </p:pic>
      <p:pic>
        <p:nvPicPr>
          <p:cNvPr id="133" name="Picture 7" descr="3e"/>
          <p:cNvPicPr/>
          <p:nvPr/>
        </p:nvPicPr>
        <p:blipFill>
          <a:blip r:embed="rId3"/>
          <a:stretch>
            <a:fillRect/>
          </a:stretch>
        </p:blipFill>
        <p:spPr>
          <a:xfrm>
            <a:off x="325080" y="3861360"/>
            <a:ext cx="2251440" cy="2744640"/>
          </a:xfrm>
          <a:prstGeom prst="rect">
            <a:avLst/>
          </a:prstGeom>
          <a:ln w="0">
            <a:noFill/>
          </a:ln>
        </p:spPr>
      </p:pic>
      <p:pic>
        <p:nvPicPr>
          <p:cNvPr id="134" name="Picture 8" descr="4e"/>
          <p:cNvPicPr/>
          <p:nvPr/>
        </p:nvPicPr>
        <p:blipFill>
          <a:blip r:embed="rId4"/>
          <a:stretch>
            <a:fillRect/>
          </a:stretch>
        </p:blipFill>
        <p:spPr>
          <a:xfrm>
            <a:off x="2844000" y="3869640"/>
            <a:ext cx="2852640" cy="2404440"/>
          </a:xfrm>
          <a:prstGeom prst="rect">
            <a:avLst/>
          </a:prstGeom>
          <a:ln w="0">
            <a:noFill/>
          </a:ln>
        </p:spPr>
      </p:pic>
      <p:graphicFrame>
        <p:nvGraphicFramePr>
          <p:cNvPr id="3" name="Table 2"/>
          <p:cNvGraphicFramePr/>
          <p:nvPr/>
        </p:nvGraphicFramePr>
        <p:xfrm>
          <a:off x="5963285" y="3870325"/>
          <a:ext cx="2495550" cy="2716530"/>
        </p:xfrm>
        <a:graphic>
          <a:graphicData uri="http://schemas.openxmlformats.org/drawingml/2006/table">
            <a:tbl>
              <a:tblPr firstRow="1" bandRow="1">
                <a:tableStyleId>{5C22544A-7EE6-4342-B048-85BDC9FD1C3A}</a:tableStyleId>
              </a:tblPr>
              <a:tblGrid>
                <a:gridCol w="1247775"/>
                <a:gridCol w="1247775"/>
              </a:tblGrid>
              <a:tr h="490855">
                <a:tc>
                  <a:txBody>
                    <a:bodyPr/>
                    <a:p>
                      <a:pPr algn="ctr">
                        <a:buNone/>
                      </a:pPr>
                      <a:endParaRPr lang="en-IN" altLang="en-US"/>
                    </a:p>
                  </a:txBody>
                  <a:tcPr/>
                </a:tc>
                <a:tc>
                  <a:txBody>
                    <a:bodyPr/>
                    <a:p>
                      <a:pPr algn="ctr">
                        <a:buNone/>
                      </a:pPr>
                      <a:r>
                        <a:rPr lang="en-US"/>
                        <a:t>Length</a:t>
                      </a:r>
                      <a:endParaRPr lang="en-US"/>
                    </a:p>
                  </a:txBody>
                  <a:tcPr/>
                </a:tc>
              </a:tr>
              <a:tr h="638175">
                <a:tc>
                  <a:txBody>
                    <a:bodyPr/>
                    <a:p>
                      <a:pPr algn="ctr">
                        <a:buNone/>
                      </a:pPr>
                      <a:r>
                        <a:rPr lang="en-US"/>
                        <a:t>Link 1</a:t>
                      </a:r>
                      <a:endParaRPr lang="en-US"/>
                    </a:p>
                  </a:txBody>
                  <a:tcPr/>
                </a:tc>
                <a:tc>
                  <a:txBody>
                    <a:bodyPr/>
                    <a:p>
                      <a:pPr algn="ctr">
                        <a:buNone/>
                      </a:pPr>
                      <a:r>
                        <a:rPr lang="en-US"/>
                        <a:t>75.41 cm</a:t>
                      </a:r>
                      <a:endParaRPr lang="en-US"/>
                    </a:p>
                  </a:txBody>
                  <a:tcPr/>
                </a:tc>
              </a:tr>
              <a:tr h="528955">
                <a:tc>
                  <a:txBody>
                    <a:bodyPr/>
                    <a:p>
                      <a:pPr algn="ctr">
                        <a:buNone/>
                      </a:pPr>
                      <a:r>
                        <a:rPr lang="en-US"/>
                        <a:t>Link 2</a:t>
                      </a:r>
                      <a:endParaRPr lang="en-US"/>
                    </a:p>
                  </a:txBody>
                  <a:tcPr/>
                </a:tc>
                <a:tc>
                  <a:txBody>
                    <a:bodyPr/>
                    <a:p>
                      <a:pPr algn="ctr">
                        <a:buNone/>
                      </a:pPr>
                      <a:r>
                        <a:rPr lang="en-US"/>
                        <a:t>70.35 cm</a:t>
                      </a:r>
                      <a:endParaRPr lang="en-US"/>
                    </a:p>
                  </a:txBody>
                  <a:tcPr/>
                </a:tc>
              </a:tr>
              <a:tr h="529590">
                <a:tc>
                  <a:txBody>
                    <a:bodyPr/>
                    <a:p>
                      <a:pPr algn="ctr">
                        <a:buNone/>
                      </a:pPr>
                      <a:r>
                        <a:rPr lang="en-US"/>
                        <a:t>Reach</a:t>
                      </a:r>
                      <a:endParaRPr lang="en-US"/>
                    </a:p>
                  </a:txBody>
                  <a:tcPr/>
                </a:tc>
                <a:tc>
                  <a:txBody>
                    <a:bodyPr/>
                    <a:p>
                      <a:pPr algn="ctr">
                        <a:buNone/>
                      </a:pPr>
                      <a:r>
                        <a:rPr lang="en-US"/>
                        <a:t>1.6</a:t>
                      </a:r>
                      <a:r>
                        <a:rPr lang="en-IN" altLang="en-US"/>
                        <a:t>m</a:t>
                      </a:r>
                      <a:endParaRPr lang="en-IN" altLang="en-US"/>
                    </a:p>
                  </a:txBody>
                  <a:tcPr/>
                </a:tc>
              </a:tr>
              <a:tr h="528955">
                <a:tc>
                  <a:txBody>
                    <a:bodyPr/>
                    <a:p>
                      <a:pPr algn="ctr">
                        <a:buNone/>
                      </a:pPr>
                      <a:r>
                        <a:rPr lang="en-US"/>
                        <a:t>Platform</a:t>
                      </a:r>
                      <a:endParaRPr lang="en-US"/>
                    </a:p>
                    <a:p>
                      <a:pPr algn="ctr">
                        <a:buNone/>
                      </a:pPr>
                      <a:r>
                        <a:rPr lang="en-IN" altLang="en-US"/>
                        <a:t>H</a:t>
                      </a:r>
                      <a:r>
                        <a:rPr lang="en-US"/>
                        <a:t>eight</a:t>
                      </a:r>
                      <a:endParaRPr lang="en-US"/>
                    </a:p>
                  </a:txBody>
                  <a:tcPr/>
                </a:tc>
                <a:tc>
                  <a:txBody>
                    <a:bodyPr/>
                    <a:p>
                      <a:pPr algn="ctr">
                        <a:buNone/>
                      </a:pPr>
                      <a:r>
                        <a:rPr lang="en-US"/>
                        <a:t> 50 cm</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ate Placeholder 3"/>
          <p:cNvSpPr/>
          <p:nvPr/>
        </p:nvSpPr>
        <p:spPr>
          <a:xfrm>
            <a:off x="674280" y="6385320"/>
            <a:ext cx="1965600" cy="307080"/>
          </a:xfrm>
          <a:prstGeom prst="rect">
            <a:avLst/>
          </a:prstGeom>
          <a:noFill/>
          <a:ln w="12700">
            <a:noFill/>
          </a:ln>
        </p:spPr>
        <p:style>
          <a:lnRef idx="0">
            <a:srgbClr val="FFFFFF"/>
          </a:lnRef>
          <a:fillRef idx="0">
            <a:srgbClr val="FFFFFF"/>
          </a:fillRef>
          <a:effectRef idx="0">
            <a:srgbClr val="FFFFFF"/>
          </a:effectRef>
          <a:fontRef idx="minor"/>
        </p:style>
      </p:sp>
      <p:sp>
        <p:nvSpPr>
          <p:cNvPr id="143" name="TextBox 7"/>
          <p:cNvSpPr/>
          <p:nvPr/>
        </p:nvSpPr>
        <p:spPr>
          <a:xfrm>
            <a:off x="252000" y="836640"/>
            <a:ext cx="8490960" cy="64262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t">
            <a:spAutoFit/>
          </a:bodyPr>
          <a:p>
            <a:pPr>
              <a:lnSpc>
                <a:spcPct val="150000"/>
              </a:lnSpc>
              <a:buNone/>
              <a:tabLst>
                <a:tab pos="0" algn="l"/>
              </a:tabLst>
            </a:pPr>
            <a:r>
              <a:rPr lang="en-IN" sz="2400" b="0" u="sng" strike="noStrike" spc="-1">
                <a:solidFill>
                  <a:srgbClr val="C00000"/>
                </a:solidFill>
                <a:uFillTx/>
                <a:latin typeface="Times New Roman" panose="02020603050405020304"/>
                <a:ea typeface="Times New Roman" panose="02020603050405020304"/>
              </a:rPr>
              <a:t>P</a:t>
            </a:r>
            <a:r>
              <a:rPr lang="en-US" altLang="en-IN" sz="2400" b="0" u="sng" strike="noStrike" spc="-1">
                <a:solidFill>
                  <a:srgbClr val="C00000"/>
                </a:solidFill>
                <a:uFillTx/>
                <a:latin typeface="Times New Roman" panose="02020603050405020304"/>
                <a:ea typeface="Times New Roman" panose="02020603050405020304"/>
              </a:rPr>
              <a:t>rototype Design</a:t>
            </a:r>
            <a:endParaRPr lang="en-US" altLang="en-IN" sz="2400" b="0" u="sng" strike="noStrike" spc="-1">
              <a:solidFill>
                <a:srgbClr val="C00000"/>
              </a:solidFill>
              <a:uFillTx/>
              <a:latin typeface="Times New Roman" panose="02020603050405020304"/>
              <a:ea typeface="Times New Roman" panose="02020603050405020304"/>
            </a:endParaRPr>
          </a:p>
        </p:txBody>
      </p:sp>
      <p:sp>
        <p:nvSpPr>
          <p:cNvPr id="144" name="Footer Placeholder 4"/>
          <p:cNvSpPr/>
          <p:nvPr/>
        </p:nvSpPr>
        <p:spPr>
          <a:xfrm>
            <a:off x="2943000" y="6391800"/>
            <a:ext cx="2994480" cy="271800"/>
          </a:xfrm>
          <a:prstGeom prst="rect">
            <a:avLst/>
          </a:prstGeom>
          <a:noFill/>
          <a:ln w="12700">
            <a:noFill/>
          </a:ln>
        </p:spPr>
        <p:style>
          <a:lnRef idx="0">
            <a:srgbClr val="FFFFFF"/>
          </a:lnRef>
          <a:fillRef idx="0">
            <a:srgbClr val="FFFFFF"/>
          </a:fillRef>
          <a:effectRef idx="0">
            <a:srgbClr val="FFFFFF"/>
          </a:effectRef>
          <a:fontRef idx="minor"/>
        </p:style>
        <p:txBody>
          <a:bodyPr lIns="45720" tIns="45000" rIns="45720" bIns="45000" anchor="ctr">
            <a:spAutoFit/>
          </a:bodyPr>
          <a:p>
            <a:pPr algn="ctr">
              <a:lnSpc>
                <a:spcPct val="100000"/>
              </a:lnSpc>
              <a:buNone/>
              <a:tabLst>
                <a:tab pos="0" algn="l"/>
              </a:tabLst>
            </a:pPr>
            <a:r>
              <a:rPr lang="en-US" sz="1200" b="0" strike="noStrike" spc="-1">
                <a:solidFill>
                  <a:srgbClr val="888888"/>
                </a:solidFill>
                <a:latin typeface="Arial Black" panose="020B0A04020102020204"/>
                <a:ea typeface="Arial Black" panose="020B0A04020102020204"/>
              </a:rPr>
              <a:t>18MHP109L - Major Project</a:t>
            </a:r>
            <a:endParaRPr lang="en-US" sz="1200" b="0" strike="noStrike" spc="-1">
              <a:latin typeface="Arial" panose="020B0604020202020204"/>
            </a:endParaRPr>
          </a:p>
        </p:txBody>
      </p:sp>
      <p:pic>
        <p:nvPicPr>
          <p:cNvPr id="152" name="Picture 4" descr="IMG-20240306-WA0038"/>
          <p:cNvPicPr>
            <a:picLocks noChangeAspect="1"/>
          </p:cNvPicPr>
          <p:nvPr>
            <p:ph/>
          </p:nvPr>
        </p:nvPicPr>
        <p:blipFill>
          <a:blip r:embed="rId1"/>
          <a:stretch>
            <a:fillRect/>
          </a:stretch>
        </p:blipFill>
        <p:spPr>
          <a:xfrm>
            <a:off x="6228080" y="1442085"/>
            <a:ext cx="2755900" cy="2250440"/>
          </a:xfrm>
          <a:prstGeom prst="rect">
            <a:avLst/>
          </a:prstGeom>
          <a:ln w="0">
            <a:noFill/>
          </a:ln>
        </p:spPr>
      </p:pic>
      <p:pic>
        <p:nvPicPr>
          <p:cNvPr id="7" name="Picture 6" descr="p5"/>
          <p:cNvPicPr>
            <a:picLocks noChangeAspect="1"/>
          </p:cNvPicPr>
          <p:nvPr/>
        </p:nvPicPr>
        <p:blipFill>
          <a:blip r:embed="rId2"/>
          <a:stretch>
            <a:fillRect/>
          </a:stretch>
        </p:blipFill>
        <p:spPr>
          <a:xfrm>
            <a:off x="3131820" y="1479550"/>
            <a:ext cx="2921000" cy="4649470"/>
          </a:xfrm>
          <a:prstGeom prst="rect">
            <a:avLst/>
          </a:prstGeom>
        </p:spPr>
      </p:pic>
      <p:graphicFrame>
        <p:nvGraphicFramePr>
          <p:cNvPr id="10" name="Table 9"/>
          <p:cNvGraphicFramePr/>
          <p:nvPr/>
        </p:nvGraphicFramePr>
        <p:xfrm>
          <a:off x="6240780" y="3825240"/>
          <a:ext cx="2743200" cy="2838450"/>
        </p:xfrm>
        <a:graphic>
          <a:graphicData uri="http://schemas.openxmlformats.org/drawingml/2006/table">
            <a:tbl>
              <a:tblPr firstRow="1" bandRow="1">
                <a:tableStyleId>{5C22544A-7EE6-4342-B048-85BDC9FD1C3A}</a:tableStyleId>
              </a:tblPr>
              <a:tblGrid>
                <a:gridCol w="1306830"/>
                <a:gridCol w="1436370"/>
              </a:tblGrid>
              <a:tr h="473075">
                <a:tc>
                  <a:txBody>
                    <a:bodyPr/>
                    <a:p>
                      <a:pPr>
                        <a:buNone/>
                      </a:pPr>
                      <a:endParaRPr lang="en-US"/>
                    </a:p>
                  </a:txBody>
                  <a:tcPr/>
                </a:tc>
                <a:tc>
                  <a:txBody>
                    <a:bodyPr/>
                    <a:p>
                      <a:pPr>
                        <a:buNone/>
                      </a:pPr>
                      <a:r>
                        <a:rPr lang="en-US"/>
                        <a:t>Length(cm)</a:t>
                      </a:r>
                      <a:endParaRPr lang="en-US"/>
                    </a:p>
                  </a:txBody>
                  <a:tcPr/>
                </a:tc>
              </a:tr>
              <a:tr h="473075">
                <a:tc>
                  <a:txBody>
                    <a:bodyPr/>
                    <a:p>
                      <a:pPr>
                        <a:buNone/>
                      </a:pPr>
                      <a:r>
                        <a:rPr lang="en-US"/>
                        <a:t>Link 1</a:t>
                      </a:r>
                      <a:endParaRPr lang="en-US"/>
                    </a:p>
                  </a:txBody>
                  <a:tcPr/>
                </a:tc>
                <a:tc>
                  <a:txBody>
                    <a:bodyPr/>
                    <a:p>
                      <a:pPr>
                        <a:buNone/>
                      </a:pPr>
                      <a:r>
                        <a:rPr lang="en-US"/>
                        <a:t>1.5</a:t>
                      </a:r>
                      <a:endParaRPr lang="en-US"/>
                    </a:p>
                  </a:txBody>
                  <a:tcPr/>
                </a:tc>
              </a:tr>
              <a:tr h="473075">
                <a:tc>
                  <a:txBody>
                    <a:bodyPr/>
                    <a:p>
                      <a:pPr>
                        <a:buNone/>
                      </a:pPr>
                      <a:r>
                        <a:rPr lang="en-US"/>
                        <a:t>Link 2</a:t>
                      </a:r>
                      <a:endParaRPr lang="en-US"/>
                    </a:p>
                  </a:txBody>
                  <a:tcPr/>
                </a:tc>
                <a:tc>
                  <a:txBody>
                    <a:bodyPr/>
                    <a:p>
                      <a:pPr>
                        <a:buNone/>
                      </a:pPr>
                      <a:r>
                        <a:rPr lang="en-US"/>
                        <a:t>10.5</a:t>
                      </a:r>
                      <a:endParaRPr lang="en-US"/>
                    </a:p>
                  </a:txBody>
                  <a:tcPr/>
                </a:tc>
              </a:tr>
              <a:tr h="473075">
                <a:tc>
                  <a:txBody>
                    <a:bodyPr/>
                    <a:p>
                      <a:pPr>
                        <a:buNone/>
                      </a:pPr>
                      <a:r>
                        <a:rPr lang="en-US"/>
                        <a:t>Link 3</a:t>
                      </a:r>
                      <a:endParaRPr lang="en-US"/>
                    </a:p>
                  </a:txBody>
                  <a:tcPr/>
                </a:tc>
                <a:tc>
                  <a:txBody>
                    <a:bodyPr/>
                    <a:p>
                      <a:pPr>
                        <a:buNone/>
                      </a:pPr>
                      <a:r>
                        <a:rPr lang="en-US"/>
                        <a:t>14.7</a:t>
                      </a:r>
                      <a:endParaRPr lang="en-US"/>
                    </a:p>
                  </a:txBody>
                  <a:tcPr/>
                </a:tc>
              </a:tr>
              <a:tr h="473075">
                <a:tc>
                  <a:txBody>
                    <a:bodyPr/>
                    <a:p>
                      <a:pPr>
                        <a:buNone/>
                      </a:pPr>
                      <a:r>
                        <a:rPr lang="en-US"/>
                        <a:t>Link 4</a:t>
                      </a:r>
                      <a:endParaRPr lang="en-US"/>
                    </a:p>
                  </a:txBody>
                  <a:tcPr/>
                </a:tc>
                <a:tc>
                  <a:txBody>
                    <a:bodyPr/>
                    <a:p>
                      <a:pPr>
                        <a:buNone/>
                      </a:pPr>
                      <a:r>
                        <a:rPr lang="en-US"/>
                        <a:t>7.3</a:t>
                      </a:r>
                      <a:endParaRPr lang="en-US"/>
                    </a:p>
                  </a:txBody>
                  <a:tcPr/>
                </a:tc>
              </a:tr>
              <a:tr h="473075">
                <a:tc>
                  <a:txBody>
                    <a:bodyPr/>
                    <a:p>
                      <a:pPr>
                        <a:buNone/>
                      </a:pPr>
                      <a:r>
                        <a:rPr lang="en-US"/>
                        <a:t>Reach</a:t>
                      </a:r>
                      <a:endParaRPr lang="en-US"/>
                    </a:p>
                  </a:txBody>
                  <a:tcPr/>
                </a:tc>
                <a:tc>
                  <a:txBody>
                    <a:bodyPr/>
                    <a:p>
                      <a:pPr>
                        <a:buNone/>
                      </a:pPr>
                      <a:r>
                        <a:rPr lang="en-US"/>
                        <a:t>37.5</a:t>
                      </a:r>
                      <a:endParaRPr lang="en-US"/>
                    </a:p>
                  </a:txBody>
                  <a:tcPr/>
                </a:tc>
              </a:tr>
            </a:tbl>
          </a:graphicData>
        </a:graphic>
      </p:graphicFrame>
      <p:pic>
        <p:nvPicPr>
          <p:cNvPr id="11" name="Picture 10" descr="p6"/>
          <p:cNvPicPr>
            <a:picLocks noChangeAspect="1"/>
          </p:cNvPicPr>
          <p:nvPr/>
        </p:nvPicPr>
        <p:blipFill>
          <a:blip r:embed="rId3"/>
          <a:stretch>
            <a:fillRect/>
          </a:stretch>
        </p:blipFill>
        <p:spPr>
          <a:xfrm>
            <a:off x="281940" y="1485265"/>
            <a:ext cx="2674620" cy="4644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a:xfrm>
            <a:off x="6588125" y="1791335"/>
            <a:ext cx="2896235" cy="1182370"/>
          </a:xfrm>
        </p:spPr>
        <p:txBody>
          <a:bodyPr/>
          <a:p>
            <a:r>
              <a:rPr lang="en-US" altLang="en-IN" sz="2400" u="sng">
                <a:solidFill>
                  <a:srgbClr val="C00000"/>
                </a:solidFill>
                <a:uFillTx/>
                <a:latin typeface="Times New Roman" panose="02020603050405020304"/>
                <a:ea typeface="Times New Roman" panose="02020603050405020304"/>
                <a:sym typeface="+mn-ea"/>
              </a:rPr>
              <a:t>Charging Port</a:t>
            </a:r>
            <a:br>
              <a:rPr lang="en-US" altLang="en-IN" sz="2400" u="sng">
                <a:solidFill>
                  <a:srgbClr val="C00000"/>
                </a:solidFill>
                <a:uFillTx/>
                <a:latin typeface="Times New Roman" panose="02020603050405020304"/>
                <a:ea typeface="Times New Roman" panose="02020603050405020304"/>
                <a:sym typeface="+mn-ea"/>
              </a:rPr>
            </a:br>
            <a:r>
              <a:rPr lang="en-US" altLang="en-IN" sz="2400" u="sng">
                <a:solidFill>
                  <a:srgbClr val="C00000"/>
                </a:solidFill>
                <a:uFillTx/>
                <a:latin typeface="Times New Roman" panose="02020603050405020304"/>
                <a:ea typeface="Times New Roman" panose="02020603050405020304"/>
                <a:sym typeface="+mn-ea"/>
              </a:rPr>
              <a:t> Holder Design</a:t>
            </a:r>
            <a:endParaRPr lang="en-US" altLang="en-IN" sz="2400" u="sng">
              <a:solidFill>
                <a:srgbClr val="C00000"/>
              </a:solidFill>
              <a:uFillTx/>
              <a:latin typeface="Times New Roman" panose="02020603050405020304"/>
              <a:ea typeface="Times New Roman" panose="02020603050405020304"/>
              <a:sym typeface="+mn-ea"/>
            </a:endParaRPr>
          </a:p>
        </p:txBody>
      </p:sp>
      <p:pic>
        <p:nvPicPr>
          <p:cNvPr id="5" name="Picture 4" descr="WhatsApp Image 2024-04-17 at 03.38.21_4f530ca9"/>
          <p:cNvPicPr>
            <a:picLocks noChangeAspect="1"/>
          </p:cNvPicPr>
          <p:nvPr/>
        </p:nvPicPr>
        <p:blipFill>
          <a:blip r:embed="rId1"/>
          <a:stretch>
            <a:fillRect/>
          </a:stretch>
        </p:blipFill>
        <p:spPr>
          <a:xfrm>
            <a:off x="179705" y="981075"/>
            <a:ext cx="5991860" cy="2802890"/>
          </a:xfrm>
          <a:prstGeom prst="rect">
            <a:avLst/>
          </a:prstGeom>
        </p:spPr>
      </p:pic>
      <p:pic>
        <p:nvPicPr>
          <p:cNvPr id="6" name="Content Placeholder 3" descr="WhatsApp Image 2024-04-17 at 03.38.09_6bfbe90b"/>
          <p:cNvPicPr>
            <a:picLocks noChangeAspect="1"/>
          </p:cNvPicPr>
          <p:nvPr>
            <p:ph/>
          </p:nvPr>
        </p:nvPicPr>
        <p:blipFill>
          <a:blip r:embed="rId2"/>
          <a:stretch>
            <a:fillRect/>
          </a:stretch>
        </p:blipFill>
        <p:spPr>
          <a:xfrm>
            <a:off x="3204845" y="3861435"/>
            <a:ext cx="5674995" cy="2888615"/>
          </a:xfrm>
          <a:prstGeom prst="rect">
            <a:avLst/>
          </a:prstGeom>
          <a:noFill/>
          <a:ln w="0">
            <a:noFill/>
          </a:ln>
        </p:spPr>
      </p:pic>
      <p:sp>
        <p:nvSpPr>
          <p:cNvPr id="8" name="Text Box 7"/>
          <p:cNvSpPr txBox="1"/>
          <p:nvPr/>
        </p:nvSpPr>
        <p:spPr>
          <a:xfrm>
            <a:off x="611505" y="5075555"/>
            <a:ext cx="2209800" cy="460375"/>
          </a:xfrm>
          <a:prstGeom prst="rect">
            <a:avLst/>
          </a:prstGeom>
          <a:noFill/>
        </p:spPr>
        <p:txBody>
          <a:bodyPr wrap="square" rtlCol="0">
            <a:spAutoFit/>
          </a:bodyPr>
          <a:p>
            <a:r>
              <a:rPr lang="en-US" altLang="en-IN" sz="2400" u="sng">
                <a:solidFill>
                  <a:srgbClr val="C00000"/>
                </a:solidFill>
                <a:uFillTx/>
                <a:latin typeface="Times New Roman" panose="02020603050405020304"/>
                <a:ea typeface="Times New Roman" panose="02020603050405020304"/>
                <a:sym typeface="+mn-ea"/>
              </a:rPr>
              <a:t>End Effector</a:t>
            </a:r>
            <a:endParaRPr lang="en-US" sz="2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8649</Words>
  <Application>WPS Presentation</Application>
  <PresentationFormat/>
  <Paragraphs>493</Paragraphs>
  <Slides>23</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23</vt:i4>
      </vt:variant>
    </vt:vector>
  </HeadingPairs>
  <TitlesOfParts>
    <vt:vector size="44" baseType="lpstr">
      <vt:lpstr>Arial</vt:lpstr>
      <vt:lpstr>SimSun</vt:lpstr>
      <vt:lpstr>Wingdings</vt:lpstr>
      <vt:lpstr>Calibri Light</vt:lpstr>
      <vt:lpstr>Calibri</vt:lpstr>
      <vt:lpstr>Times New Roman</vt:lpstr>
      <vt:lpstr>Arial</vt:lpstr>
      <vt:lpstr>Arial Black</vt:lpstr>
      <vt:lpstr>Arial Rounded MT Bold</vt:lpstr>
      <vt:lpstr>StarSymbol</vt:lpstr>
      <vt:lpstr>AMGDT</vt:lpstr>
      <vt:lpstr>Microsoft YaHei</vt:lpstr>
      <vt:lpstr>Arial Unicode MS</vt:lpstr>
      <vt:lpstr>Times New Roman</vt:lpstr>
      <vt:lpstr>Times Roman</vt:lpstr>
      <vt:lpstr>Wingdings</vt:lpstr>
      <vt:lpstr>Palatino Linotype</vt:lpstr>
      <vt:lpstr>DejaVu Sans</vt:lpstr>
      <vt:lpstr>Calibri</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Charging Port  Holder Design</vt:lpstr>
      <vt:lpstr>PowerPoint 演示文稿</vt:lpstr>
      <vt:lpstr>Prototype Schamatic circuit </vt:lpstr>
      <vt:lpstr>MACHINE LEARNING</vt:lpstr>
      <vt:lpstr>Iteration #1 : Using Google Colab and LabelImg</vt:lpstr>
      <vt:lpstr>Annotation using LabelImg</vt:lpstr>
      <vt:lpstr>In machine learning training, Inference Time refers to the duration it takes for a trained model to process input data and produce predictions or outputs. It measures the speed at which the model can make predictions once it's deployed for inference of new data.  On the other hand, Throughput or Frames Per Second (FPS) is a measure of the number of predictions or inferences a model can make in a given amount of time, typically measured in seconds. It represents the efficiency of the model in handling real-time data streams or processing large batches of data.</vt:lpstr>
      <vt:lpstr>Iteration #2: Using Teachable Machine</vt:lpstr>
      <vt:lpstr>PowerPoint 演示文稿</vt:lpstr>
      <vt:lpstr>PowerPoint 演示文稿</vt:lpstr>
      <vt:lpstr>PowerPoint 演示文稿</vt:lpstr>
      <vt:lpstr>PowerPoint 演示文稿</vt:lpstr>
      <vt:lpstr>Work split up among the members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yashr</cp:lastModifiedBy>
  <cp:revision>32</cp:revision>
  <dcterms:created xsi:type="dcterms:W3CDTF">2024-02-04T15:34:00Z</dcterms:created>
  <dcterms:modified xsi:type="dcterms:W3CDTF">2024-05-14T00:46:12Z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9B3E7A36E1D6414FA1E5838B2A2A4F4C_12</vt:lpwstr>
  </property>
  <property fmtid="{D5CDD505-2E9C-101B-9397-08002B2CF9AE}" pid="3" name="KSOProductBuildVer">
    <vt:lpwstr>1033-12.2.0.13472</vt:lpwstr>
  </property>
  <property fmtid="{D5CDD505-2E9C-101B-9397-08002B2CF9AE}" pid="4" name="Slides">
    <vt:i4>23</vt:i4>
  </property>
</Properties>
</file>